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36" r:id="rId5"/>
    <p:sldId id="333" r:id="rId6"/>
    <p:sldId id="339" r:id="rId7"/>
    <p:sldId id="337" r:id="rId8"/>
    <p:sldId id="340" r:id="rId9"/>
    <p:sldId id="341" r:id="rId10"/>
    <p:sldId id="338" r:id="rId11"/>
    <p:sldId id="335" r:id="rId12"/>
    <p:sldId id="342" r:id="rId13"/>
    <p:sldId id="256" r:id="rId14"/>
    <p:sldId id="343" r:id="rId15"/>
    <p:sldId id="344" r:id="rId16"/>
    <p:sldId id="355" r:id="rId17"/>
    <p:sldId id="356" r:id="rId18"/>
    <p:sldId id="345" r:id="rId19"/>
    <p:sldId id="346" r:id="rId20"/>
    <p:sldId id="347" r:id="rId21"/>
    <p:sldId id="348" r:id="rId22"/>
    <p:sldId id="353" r:id="rId23"/>
    <p:sldId id="370" r:id="rId24"/>
    <p:sldId id="371" r:id="rId25"/>
    <p:sldId id="372" r:id="rId26"/>
    <p:sldId id="373" r:id="rId27"/>
    <p:sldId id="374" r:id="rId28"/>
    <p:sldId id="349" r:id="rId29"/>
    <p:sldId id="357" r:id="rId30"/>
    <p:sldId id="366" r:id="rId31"/>
    <p:sldId id="359" r:id="rId32"/>
    <p:sldId id="368" r:id="rId33"/>
    <p:sldId id="367" r:id="rId34"/>
    <p:sldId id="362" r:id="rId35"/>
    <p:sldId id="358" r:id="rId36"/>
    <p:sldId id="369" r:id="rId37"/>
    <p:sldId id="375" r:id="rId38"/>
    <p:sldId id="360" r:id="rId39"/>
    <p:sldId id="363" r:id="rId40"/>
    <p:sldId id="364" r:id="rId41"/>
    <p:sldId id="361" r:id="rId4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FBDDC1-85D4-4C8C-AD8E-6A27EDB0CA7A}" v="13" dt="2022-07-06T13:16:08.5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3" autoAdjust="0"/>
    <p:restoredTop sz="94660"/>
  </p:normalViewPr>
  <p:slideViewPr>
    <p:cSldViewPr snapToGrid="0">
      <p:cViewPr varScale="1">
        <p:scale>
          <a:sx n="46" d="100"/>
          <a:sy n="46" d="100"/>
        </p:scale>
        <p:origin x="20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Owen" userId="b5fab642-a609-4907-9fcd-62fc19e17edf" providerId="ADAL" clId="{7EFBDDC1-85D4-4C8C-AD8E-6A27EDB0CA7A}"/>
    <pc:docChg chg="undo custSel addSld delSld modSld sldOrd">
      <pc:chgData name="Nicola Owen" userId="b5fab642-a609-4907-9fcd-62fc19e17edf" providerId="ADAL" clId="{7EFBDDC1-85D4-4C8C-AD8E-6A27EDB0CA7A}" dt="2022-07-06T14:18:54.021" v="3178" actId="1076"/>
      <pc:docMkLst>
        <pc:docMk/>
      </pc:docMkLst>
      <pc:sldChg chg="del">
        <pc:chgData name="Nicola Owen" userId="b5fab642-a609-4907-9fcd-62fc19e17edf" providerId="ADAL" clId="{7EFBDDC1-85D4-4C8C-AD8E-6A27EDB0CA7A}" dt="2022-07-06T10:37:43.670" v="1238" actId="47"/>
        <pc:sldMkLst>
          <pc:docMk/>
          <pc:sldMk cId="1352615779" sldId="257"/>
        </pc:sldMkLst>
      </pc:sldChg>
      <pc:sldChg chg="del">
        <pc:chgData name="Nicola Owen" userId="b5fab642-a609-4907-9fcd-62fc19e17edf" providerId="ADAL" clId="{7EFBDDC1-85D4-4C8C-AD8E-6A27EDB0CA7A}" dt="2022-07-06T10:38:01.679" v="1239" actId="47"/>
        <pc:sldMkLst>
          <pc:docMk/>
          <pc:sldMk cId="1476665359" sldId="350"/>
        </pc:sldMkLst>
      </pc:sldChg>
      <pc:sldChg chg="del">
        <pc:chgData name="Nicola Owen" userId="b5fab642-a609-4907-9fcd-62fc19e17edf" providerId="ADAL" clId="{7EFBDDC1-85D4-4C8C-AD8E-6A27EDB0CA7A}" dt="2022-07-06T13:02:40.368" v="2227" actId="47"/>
        <pc:sldMkLst>
          <pc:docMk/>
          <pc:sldMk cId="458610471" sldId="351"/>
        </pc:sldMkLst>
      </pc:sldChg>
      <pc:sldChg chg="del">
        <pc:chgData name="Nicola Owen" userId="b5fab642-a609-4907-9fcd-62fc19e17edf" providerId="ADAL" clId="{7EFBDDC1-85D4-4C8C-AD8E-6A27EDB0CA7A}" dt="2022-07-06T13:02:41.707" v="2228" actId="47"/>
        <pc:sldMkLst>
          <pc:docMk/>
          <pc:sldMk cId="1659000088" sldId="352"/>
        </pc:sldMkLst>
      </pc:sldChg>
      <pc:sldChg chg="addSp delSp modSp mod">
        <pc:chgData name="Nicola Owen" userId="b5fab642-a609-4907-9fcd-62fc19e17edf" providerId="ADAL" clId="{7EFBDDC1-85D4-4C8C-AD8E-6A27EDB0CA7A}" dt="2022-07-06T13:10:00.569" v="2310" actId="113"/>
        <pc:sldMkLst>
          <pc:docMk/>
          <pc:sldMk cId="3531251856" sldId="353"/>
        </pc:sldMkLst>
        <pc:spChg chg="mod">
          <ac:chgData name="Nicola Owen" userId="b5fab642-a609-4907-9fcd-62fc19e17edf" providerId="ADAL" clId="{7EFBDDC1-85D4-4C8C-AD8E-6A27EDB0CA7A}" dt="2022-07-06T13:10:00.569" v="2310" actId="113"/>
          <ac:spMkLst>
            <pc:docMk/>
            <pc:sldMk cId="3531251856" sldId="353"/>
            <ac:spMk id="6" creationId="{E6C148F0-6DCF-4B76-B3A3-897CCF90970E}"/>
          </ac:spMkLst>
        </pc:spChg>
        <pc:graphicFrameChg chg="add del">
          <ac:chgData name="Nicola Owen" userId="b5fab642-a609-4907-9fcd-62fc19e17edf" providerId="ADAL" clId="{7EFBDDC1-85D4-4C8C-AD8E-6A27EDB0CA7A}" dt="2022-07-06T10:25:58.504" v="15" actId="3680"/>
          <ac:graphicFrameMkLst>
            <pc:docMk/>
            <pc:sldMk cId="3531251856" sldId="353"/>
            <ac:graphicFrameMk id="2" creationId="{C7733A7B-85D2-4F8A-A456-06DC1870216F}"/>
          </ac:graphicFrameMkLst>
        </pc:graphicFrameChg>
        <pc:graphicFrameChg chg="add mod modGraphic">
          <ac:chgData name="Nicola Owen" userId="b5fab642-a609-4907-9fcd-62fc19e17edf" providerId="ADAL" clId="{7EFBDDC1-85D4-4C8C-AD8E-6A27EDB0CA7A}" dt="2022-07-06T13:09:53.505" v="2298" actId="1076"/>
          <ac:graphicFrameMkLst>
            <pc:docMk/>
            <pc:sldMk cId="3531251856" sldId="353"/>
            <ac:graphicFrameMk id="4" creationId="{849225E5-57AB-4CF3-BBD8-458388D3F216}"/>
          </ac:graphicFrameMkLst>
        </pc:graphicFrameChg>
      </pc:sldChg>
      <pc:sldChg chg="del">
        <pc:chgData name="Nicola Owen" userId="b5fab642-a609-4907-9fcd-62fc19e17edf" providerId="ADAL" clId="{7EFBDDC1-85D4-4C8C-AD8E-6A27EDB0CA7A}" dt="2022-07-06T10:33:04.296" v="786" actId="47"/>
        <pc:sldMkLst>
          <pc:docMk/>
          <pc:sldMk cId="2479279172" sldId="354"/>
        </pc:sldMkLst>
      </pc:sldChg>
      <pc:sldChg chg="modSp mod">
        <pc:chgData name="Nicola Owen" userId="b5fab642-a609-4907-9fcd-62fc19e17edf" providerId="ADAL" clId="{7EFBDDC1-85D4-4C8C-AD8E-6A27EDB0CA7A}" dt="2022-07-06T13:08:30.687" v="2266" actId="20577"/>
        <pc:sldMkLst>
          <pc:docMk/>
          <pc:sldMk cId="2773229392" sldId="364"/>
        </pc:sldMkLst>
        <pc:spChg chg="mod">
          <ac:chgData name="Nicola Owen" userId="b5fab642-a609-4907-9fcd-62fc19e17edf" providerId="ADAL" clId="{7EFBDDC1-85D4-4C8C-AD8E-6A27EDB0CA7A}" dt="2022-07-06T13:08:30.687" v="2266" actId="20577"/>
          <ac:spMkLst>
            <pc:docMk/>
            <pc:sldMk cId="2773229392" sldId="364"/>
            <ac:spMk id="3" creationId="{FF13C4CE-32C6-4199-A946-807A5B99834B}"/>
          </ac:spMkLst>
        </pc:spChg>
      </pc:sldChg>
      <pc:sldChg chg="addSp delSp modSp mod">
        <pc:chgData name="Nicola Owen" userId="b5fab642-a609-4907-9fcd-62fc19e17edf" providerId="ADAL" clId="{7EFBDDC1-85D4-4C8C-AD8E-6A27EDB0CA7A}" dt="2022-07-06T14:17:51.132" v="3171" actId="20577"/>
        <pc:sldMkLst>
          <pc:docMk/>
          <pc:sldMk cId="3165263534" sldId="369"/>
        </pc:sldMkLst>
        <pc:spChg chg="mod">
          <ac:chgData name="Nicola Owen" userId="b5fab642-a609-4907-9fcd-62fc19e17edf" providerId="ADAL" clId="{7EFBDDC1-85D4-4C8C-AD8E-6A27EDB0CA7A}" dt="2022-07-06T13:16:17.505" v="2315" actId="20577"/>
          <ac:spMkLst>
            <pc:docMk/>
            <pc:sldMk cId="3165263534" sldId="369"/>
            <ac:spMk id="2" creationId="{B4974E25-C406-432B-8AD0-45BBC41AE0B5}"/>
          </ac:spMkLst>
        </pc:spChg>
        <pc:spChg chg="del">
          <ac:chgData name="Nicola Owen" userId="b5fab642-a609-4907-9fcd-62fc19e17edf" providerId="ADAL" clId="{7EFBDDC1-85D4-4C8C-AD8E-6A27EDB0CA7A}" dt="2022-07-06T13:08:47.670" v="2267" actId="478"/>
          <ac:spMkLst>
            <pc:docMk/>
            <pc:sldMk cId="3165263534" sldId="369"/>
            <ac:spMk id="13" creationId="{0EAA6ACB-9D9F-4607-A0D8-681C9A2774EC}"/>
          </ac:spMkLst>
        </pc:spChg>
        <pc:spChg chg="del">
          <ac:chgData name="Nicola Owen" userId="b5fab642-a609-4907-9fcd-62fc19e17edf" providerId="ADAL" clId="{7EFBDDC1-85D4-4C8C-AD8E-6A27EDB0CA7A}" dt="2022-07-06T13:08:51.074" v="2268" actId="478"/>
          <ac:spMkLst>
            <pc:docMk/>
            <pc:sldMk cId="3165263534" sldId="369"/>
            <ac:spMk id="15" creationId="{70EC4401-C5DC-4A9A-A3D2-D66366748DE7}"/>
          </ac:spMkLst>
        </pc:spChg>
        <pc:graphicFrameChg chg="add mod modGraphic">
          <ac:chgData name="Nicola Owen" userId="b5fab642-a609-4907-9fcd-62fc19e17edf" providerId="ADAL" clId="{7EFBDDC1-85D4-4C8C-AD8E-6A27EDB0CA7A}" dt="2022-07-06T14:17:51.132" v="3171" actId="20577"/>
          <ac:graphicFrameMkLst>
            <pc:docMk/>
            <pc:sldMk cId="3165263534" sldId="369"/>
            <ac:graphicFrameMk id="5" creationId="{FBF8A741-E4A9-416A-9393-D6DB10AE8944}"/>
          </ac:graphicFrameMkLst>
        </pc:graphicFrameChg>
      </pc:sldChg>
      <pc:sldChg chg="modSp add mod">
        <pc:chgData name="Nicola Owen" userId="b5fab642-a609-4907-9fcd-62fc19e17edf" providerId="ADAL" clId="{7EFBDDC1-85D4-4C8C-AD8E-6A27EDB0CA7A}" dt="2022-07-06T13:05:59.337" v="2245" actId="113"/>
        <pc:sldMkLst>
          <pc:docMk/>
          <pc:sldMk cId="121129405" sldId="370"/>
        </pc:sldMkLst>
        <pc:spChg chg="mod">
          <ac:chgData name="Nicola Owen" userId="b5fab642-a609-4907-9fcd-62fc19e17edf" providerId="ADAL" clId="{7EFBDDC1-85D4-4C8C-AD8E-6A27EDB0CA7A}" dt="2022-07-06T10:33:45.321" v="866" actId="113"/>
          <ac:spMkLst>
            <pc:docMk/>
            <pc:sldMk cId="121129405" sldId="370"/>
            <ac:spMk id="6" creationId="{E6C148F0-6DCF-4B76-B3A3-897CCF90970E}"/>
          </ac:spMkLst>
        </pc:spChg>
        <pc:graphicFrameChg chg="mod modGraphic">
          <ac:chgData name="Nicola Owen" userId="b5fab642-a609-4907-9fcd-62fc19e17edf" providerId="ADAL" clId="{7EFBDDC1-85D4-4C8C-AD8E-6A27EDB0CA7A}" dt="2022-07-06T13:05:59.337" v="2245" actId="113"/>
          <ac:graphicFrameMkLst>
            <pc:docMk/>
            <pc:sldMk cId="121129405" sldId="370"/>
            <ac:graphicFrameMk id="4" creationId="{849225E5-57AB-4CF3-BBD8-458388D3F216}"/>
          </ac:graphicFrameMkLst>
        </pc:graphicFrameChg>
      </pc:sldChg>
      <pc:sldChg chg="modSp mod">
        <pc:chgData name="Nicola Owen" userId="b5fab642-a609-4907-9fcd-62fc19e17edf" providerId="ADAL" clId="{7EFBDDC1-85D4-4C8C-AD8E-6A27EDB0CA7A}" dt="2022-07-06T13:09:37.408" v="2291" actId="113"/>
        <pc:sldMkLst>
          <pc:docMk/>
          <pc:sldMk cId="184959810" sldId="371"/>
        </pc:sldMkLst>
        <pc:spChg chg="mod">
          <ac:chgData name="Nicola Owen" userId="b5fab642-a609-4907-9fcd-62fc19e17edf" providerId="ADAL" clId="{7EFBDDC1-85D4-4C8C-AD8E-6A27EDB0CA7A}" dt="2022-07-06T13:09:37.408" v="2291" actId="113"/>
          <ac:spMkLst>
            <pc:docMk/>
            <pc:sldMk cId="184959810" sldId="371"/>
            <ac:spMk id="6" creationId="{E6C148F0-6DCF-4B76-B3A3-897CCF90970E}"/>
          </ac:spMkLst>
        </pc:spChg>
        <pc:graphicFrameChg chg="mod modGraphic">
          <ac:chgData name="Nicola Owen" userId="b5fab642-a609-4907-9fcd-62fc19e17edf" providerId="ADAL" clId="{7EFBDDC1-85D4-4C8C-AD8E-6A27EDB0CA7A}" dt="2022-07-06T13:09:31.047" v="2283" actId="1076"/>
          <ac:graphicFrameMkLst>
            <pc:docMk/>
            <pc:sldMk cId="184959810" sldId="371"/>
            <ac:graphicFrameMk id="4" creationId="{849225E5-57AB-4CF3-BBD8-458388D3F216}"/>
          </ac:graphicFrameMkLst>
        </pc:graphicFrameChg>
      </pc:sldChg>
      <pc:sldChg chg="addSp delSp modSp mod">
        <pc:chgData name="Nicola Owen" userId="b5fab642-a609-4907-9fcd-62fc19e17edf" providerId="ADAL" clId="{7EFBDDC1-85D4-4C8C-AD8E-6A27EDB0CA7A}" dt="2022-07-06T13:06:41.049" v="2248" actId="113"/>
        <pc:sldMkLst>
          <pc:docMk/>
          <pc:sldMk cId="1554227910" sldId="372"/>
        </pc:sldMkLst>
        <pc:graphicFrameChg chg="del modGraphic">
          <ac:chgData name="Nicola Owen" userId="b5fab642-a609-4907-9fcd-62fc19e17edf" providerId="ADAL" clId="{7EFBDDC1-85D4-4C8C-AD8E-6A27EDB0CA7A}" dt="2022-07-06T12:59:50.555" v="1785" actId="478"/>
          <ac:graphicFrameMkLst>
            <pc:docMk/>
            <pc:sldMk cId="1554227910" sldId="372"/>
            <ac:graphicFrameMk id="4" creationId="{849225E5-57AB-4CF3-BBD8-458388D3F216}"/>
          </ac:graphicFrameMkLst>
        </pc:graphicFrameChg>
        <pc:graphicFrameChg chg="add mod modGraphic">
          <ac:chgData name="Nicola Owen" userId="b5fab642-a609-4907-9fcd-62fc19e17edf" providerId="ADAL" clId="{7EFBDDC1-85D4-4C8C-AD8E-6A27EDB0CA7A}" dt="2022-07-06T13:06:41.049" v="2248" actId="113"/>
          <ac:graphicFrameMkLst>
            <pc:docMk/>
            <pc:sldMk cId="1554227910" sldId="372"/>
            <ac:graphicFrameMk id="5" creationId="{BD7191C1-8783-49CC-B79D-9581961A09E3}"/>
          </ac:graphicFrameMkLst>
        </pc:graphicFrameChg>
      </pc:sldChg>
      <pc:sldChg chg="modSp mod ord">
        <pc:chgData name="Nicola Owen" userId="b5fab642-a609-4907-9fcd-62fc19e17edf" providerId="ADAL" clId="{7EFBDDC1-85D4-4C8C-AD8E-6A27EDB0CA7A}" dt="2022-07-06T13:09:20.174" v="2282" actId="1076"/>
        <pc:sldMkLst>
          <pc:docMk/>
          <pc:sldMk cId="3910363342" sldId="373"/>
        </pc:sldMkLst>
        <pc:spChg chg="mod">
          <ac:chgData name="Nicola Owen" userId="b5fab642-a609-4907-9fcd-62fc19e17edf" providerId="ADAL" clId="{7EFBDDC1-85D4-4C8C-AD8E-6A27EDB0CA7A}" dt="2022-07-06T13:09:16.416" v="2281" actId="113"/>
          <ac:spMkLst>
            <pc:docMk/>
            <pc:sldMk cId="3910363342" sldId="373"/>
            <ac:spMk id="6" creationId="{E6C148F0-6DCF-4B76-B3A3-897CCF90970E}"/>
          </ac:spMkLst>
        </pc:spChg>
        <pc:graphicFrameChg chg="mod modGraphic">
          <ac:chgData name="Nicola Owen" userId="b5fab642-a609-4907-9fcd-62fc19e17edf" providerId="ADAL" clId="{7EFBDDC1-85D4-4C8C-AD8E-6A27EDB0CA7A}" dt="2022-07-06T13:09:20.174" v="2282" actId="1076"/>
          <ac:graphicFrameMkLst>
            <pc:docMk/>
            <pc:sldMk cId="3910363342" sldId="373"/>
            <ac:graphicFrameMk id="4" creationId="{849225E5-57AB-4CF3-BBD8-458388D3F216}"/>
          </ac:graphicFrameMkLst>
        </pc:graphicFrameChg>
      </pc:sldChg>
      <pc:sldChg chg="modSp mod">
        <pc:chgData name="Nicola Owen" userId="b5fab642-a609-4907-9fcd-62fc19e17edf" providerId="ADAL" clId="{7EFBDDC1-85D4-4C8C-AD8E-6A27EDB0CA7A}" dt="2022-07-06T13:07:26.146" v="2263" actId="20577"/>
        <pc:sldMkLst>
          <pc:docMk/>
          <pc:sldMk cId="2708632238" sldId="374"/>
        </pc:sldMkLst>
        <pc:graphicFrameChg chg="mod modGraphic">
          <ac:chgData name="Nicola Owen" userId="b5fab642-a609-4907-9fcd-62fc19e17edf" providerId="ADAL" clId="{7EFBDDC1-85D4-4C8C-AD8E-6A27EDB0CA7A}" dt="2022-07-06T13:07:26.146" v="2263" actId="20577"/>
          <ac:graphicFrameMkLst>
            <pc:docMk/>
            <pc:sldMk cId="2708632238" sldId="374"/>
            <ac:graphicFrameMk id="5" creationId="{BD7191C1-8783-49CC-B79D-9581961A09E3}"/>
          </ac:graphicFrameMkLst>
        </pc:graphicFrameChg>
      </pc:sldChg>
      <pc:sldChg chg="modSp add mod">
        <pc:chgData name="Nicola Owen" userId="b5fab642-a609-4907-9fcd-62fc19e17edf" providerId="ADAL" clId="{7EFBDDC1-85D4-4C8C-AD8E-6A27EDB0CA7A}" dt="2022-07-06T14:18:54.021" v="3178" actId="1076"/>
        <pc:sldMkLst>
          <pc:docMk/>
          <pc:sldMk cId="1437974248" sldId="375"/>
        </pc:sldMkLst>
        <pc:spChg chg="mod">
          <ac:chgData name="Nicola Owen" userId="b5fab642-a609-4907-9fcd-62fc19e17edf" providerId="ADAL" clId="{7EFBDDC1-85D4-4C8C-AD8E-6A27EDB0CA7A}" dt="2022-07-06T14:18:43.807" v="3176" actId="20577"/>
          <ac:spMkLst>
            <pc:docMk/>
            <pc:sldMk cId="1437974248" sldId="375"/>
            <ac:spMk id="2" creationId="{B4974E25-C406-432B-8AD0-45BBC41AE0B5}"/>
          </ac:spMkLst>
        </pc:spChg>
        <pc:graphicFrameChg chg="mod">
          <ac:chgData name="Nicola Owen" userId="b5fab642-a609-4907-9fcd-62fc19e17edf" providerId="ADAL" clId="{7EFBDDC1-85D4-4C8C-AD8E-6A27EDB0CA7A}" dt="2022-07-06T14:18:54.021" v="3178" actId="1076"/>
          <ac:graphicFrameMkLst>
            <pc:docMk/>
            <pc:sldMk cId="1437974248" sldId="375"/>
            <ac:graphicFrameMk id="5" creationId="{FBF8A741-E4A9-416A-9393-D6DB10AE8944}"/>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9B41B4-E9F0-48B6-8245-F2EC52ADF8DB}"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1922861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9B41B4-E9F0-48B6-8245-F2EC52ADF8DB}"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40224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9B41B4-E9F0-48B6-8245-F2EC52ADF8DB}"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12886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9B41B4-E9F0-48B6-8245-F2EC52ADF8DB}"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236443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9B41B4-E9F0-48B6-8245-F2EC52ADF8DB}" type="datetimeFigureOut">
              <a:rPr lang="en-GB" smtClean="0"/>
              <a:t>06/07/2022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285681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9B41B4-E9F0-48B6-8245-F2EC52ADF8DB}"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272327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9B41B4-E9F0-48B6-8245-F2EC52ADF8DB}" type="datetimeFigureOut">
              <a:rPr lang="en-GB" smtClean="0"/>
              <a:t>06/07/2022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102463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9B41B4-E9F0-48B6-8245-F2EC52ADF8DB}" type="datetimeFigureOut">
              <a:rPr lang="en-GB" smtClean="0"/>
              <a:t>06/07/2022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419824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B41B4-E9F0-48B6-8245-F2EC52ADF8DB}" type="datetimeFigureOut">
              <a:rPr lang="en-GB" smtClean="0"/>
              <a:t>06/07/2022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843407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B9B41B4-E9F0-48B6-8245-F2EC52ADF8DB}"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146975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B9B41B4-E9F0-48B6-8245-F2EC52ADF8DB}" type="datetimeFigureOut">
              <a:rPr lang="en-GB" smtClean="0"/>
              <a:t>06/07/2022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85BDF8-A920-42DC-AFE1-5189B2F0E6BF}" type="slidenum">
              <a:rPr lang="en-GB" smtClean="0"/>
              <a:t>‹#›</a:t>
            </a:fld>
            <a:endParaRPr lang="en-GB"/>
          </a:p>
        </p:txBody>
      </p:sp>
    </p:spTree>
    <p:extLst>
      <p:ext uri="{BB962C8B-B14F-4D97-AF65-F5344CB8AC3E}">
        <p14:creationId xmlns:p14="http://schemas.microsoft.com/office/powerpoint/2010/main" val="194622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9B41B4-E9F0-48B6-8245-F2EC52ADF8DB}" type="datetimeFigureOut">
              <a:rPr lang="en-GB" smtClean="0"/>
              <a:t>06/07/2022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B85BDF8-A920-42DC-AFE1-5189B2F0E6BF}" type="slidenum">
              <a:rPr lang="en-GB" smtClean="0"/>
              <a:t>‹#›</a:t>
            </a:fld>
            <a:endParaRPr lang="en-GB"/>
          </a:p>
        </p:txBody>
      </p:sp>
    </p:spTree>
    <p:extLst>
      <p:ext uri="{BB962C8B-B14F-4D97-AF65-F5344CB8AC3E}">
        <p14:creationId xmlns:p14="http://schemas.microsoft.com/office/powerpoint/2010/main" val="4055550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biblegateway.com/passage/?search=Mark+6%3A30-44&amp;version=NIV#fen-NIV-24445a"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biblegateway.com/passage/?search=matthew+3&amp;version=NIV#fen-NIV-23204b" TargetMode="External"/><Relationship Id="rId2" Type="http://schemas.openxmlformats.org/officeDocument/2006/relationships/hyperlink" Target="https://www.biblegateway.com/passage/?search=matthew+3&amp;version=NIV#fen-NIV-23196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matthew+3&amp;version=NIV#fen-NIV-23204c"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bc.co.uk/bitesize/guides/zf9g4qt/revision/5"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bibleproject.com/blog/why-did-god-flood-the-world/" TargetMode="External"/><Relationship Id="rId2" Type="http://schemas.openxmlformats.org/officeDocument/2006/relationships/hyperlink" Target="https://bibleproject.com/explore/genesis-1-11/" TargetMode="External"/><Relationship Id="rId1" Type="http://schemas.openxmlformats.org/officeDocument/2006/relationships/slideLayout" Target="../slideLayouts/slideLayout7.xml"/><Relationship Id="rId4" Type="http://schemas.openxmlformats.org/officeDocument/2006/relationships/hyperlink" Target="https://bibleproject.com/explore/covenant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Freeform: Shape 70">
            <a:extLst>
              <a:ext uri="{FF2B5EF4-FFF2-40B4-BE49-F238E27FC236}">
                <a16:creationId xmlns:a16="http://schemas.microsoft.com/office/drawing/2014/main" id="{F60FCA6E-0894-46CD-BD49-5955A51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975" y="9055891"/>
            <a:ext cx="3015025" cy="850109"/>
          </a:xfrm>
          <a:custGeom>
            <a:avLst/>
            <a:gdLst>
              <a:gd name="connsiteX0" fmla="*/ 4545473 w 5360045"/>
              <a:gd name="connsiteY0" fmla="*/ 0 h 1511304"/>
              <a:gd name="connsiteX1" fmla="*/ 5360045 w 5360045"/>
              <a:gd name="connsiteY1" fmla="*/ 0 h 1511304"/>
              <a:gd name="connsiteX2" fmla="*/ 5360045 w 5360045"/>
              <a:gd name="connsiteY2" fmla="*/ 1046730 h 1511304"/>
              <a:gd name="connsiteX3" fmla="*/ 5360045 w 5360045"/>
              <a:gd name="connsiteY3" fmla="*/ 1508760 h 1511304"/>
              <a:gd name="connsiteX4" fmla="*/ 5360045 w 5360045"/>
              <a:gd name="connsiteY4" fmla="*/ 1511304 h 1511304"/>
              <a:gd name="connsiteX5" fmla="*/ 4545474 w 5360045"/>
              <a:gd name="connsiteY5" fmla="*/ 1511304 h 1511304"/>
              <a:gd name="connsiteX6" fmla="*/ 2525897 w 5360045"/>
              <a:gd name="connsiteY6" fmla="*/ 1511304 h 1511304"/>
              <a:gd name="connsiteX7" fmla="*/ 0 w 5360045"/>
              <a:gd name="connsiteY7" fmla="*/ 1511304 h 1511304"/>
              <a:gd name="connsiteX8" fmla="*/ 697617 w 5360045"/>
              <a:gd name="connsiteY8" fmla="*/ 3 h 1511304"/>
              <a:gd name="connsiteX9" fmla="*/ 4545473 w 5360045"/>
              <a:gd name="connsiteY9"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0045" h="1511304">
                <a:moveTo>
                  <a:pt x="4545473" y="0"/>
                </a:moveTo>
                <a:lnTo>
                  <a:pt x="5360045" y="0"/>
                </a:lnTo>
                <a:lnTo>
                  <a:pt x="5360045" y="1046730"/>
                </a:lnTo>
                <a:lnTo>
                  <a:pt x="5360045" y="1508760"/>
                </a:lnTo>
                <a:lnTo>
                  <a:pt x="5360045" y="1511304"/>
                </a:lnTo>
                <a:lnTo>
                  <a:pt x="4545474" y="1511304"/>
                </a:lnTo>
                <a:lnTo>
                  <a:pt x="2525897" y="1511304"/>
                </a:lnTo>
                <a:lnTo>
                  <a:pt x="0" y="1511304"/>
                </a:lnTo>
                <a:lnTo>
                  <a:pt x="697617" y="3"/>
                </a:lnTo>
                <a:lnTo>
                  <a:pt x="4545473" y="3"/>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013"/>
          </a:p>
        </p:txBody>
      </p:sp>
      <p:sp>
        <p:nvSpPr>
          <p:cNvPr id="2053" name="Freeform: Shape 72">
            <a:extLst>
              <a:ext uri="{FF2B5EF4-FFF2-40B4-BE49-F238E27FC236}">
                <a16:creationId xmlns:a16="http://schemas.microsoft.com/office/drawing/2014/main" id="{E78C6E4B-A1F1-4B6C-97EC-BE997495D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55890"/>
            <a:ext cx="4132465" cy="850110"/>
          </a:xfrm>
          <a:custGeom>
            <a:avLst/>
            <a:gdLst>
              <a:gd name="connsiteX0" fmla="*/ 0 w 7346605"/>
              <a:gd name="connsiteY0" fmla="*/ 0 h 1511306"/>
              <a:gd name="connsiteX1" fmla="*/ 239486 w 7346605"/>
              <a:gd name="connsiteY1" fmla="*/ 0 h 1511306"/>
              <a:gd name="connsiteX2" fmla="*/ 1209568 w 7346605"/>
              <a:gd name="connsiteY2" fmla="*/ 0 h 1511306"/>
              <a:gd name="connsiteX3" fmla="*/ 2405743 w 7346605"/>
              <a:gd name="connsiteY3" fmla="*/ 0 h 1511306"/>
              <a:gd name="connsiteX4" fmla="*/ 2405743 w 7346605"/>
              <a:gd name="connsiteY4" fmla="*/ 2544 h 1511306"/>
              <a:gd name="connsiteX5" fmla="*/ 2801131 w 7346605"/>
              <a:gd name="connsiteY5" fmla="*/ 2544 h 1511306"/>
              <a:gd name="connsiteX6" fmla="*/ 2801131 w 7346605"/>
              <a:gd name="connsiteY6" fmla="*/ 0 h 1511306"/>
              <a:gd name="connsiteX7" fmla="*/ 7346605 w 7346605"/>
              <a:gd name="connsiteY7" fmla="*/ 0 h 1511306"/>
              <a:gd name="connsiteX8" fmla="*/ 6648988 w 7346605"/>
              <a:gd name="connsiteY8" fmla="*/ 1511301 h 1511306"/>
              <a:gd name="connsiteX9" fmla="*/ 2801132 w 7346605"/>
              <a:gd name="connsiteY9" fmla="*/ 1511301 h 1511306"/>
              <a:gd name="connsiteX10" fmla="*/ 2801132 w 7346605"/>
              <a:gd name="connsiteY10" fmla="*/ 1511304 h 1511306"/>
              <a:gd name="connsiteX11" fmla="*/ 2405743 w 7346605"/>
              <a:gd name="connsiteY11" fmla="*/ 1511304 h 1511306"/>
              <a:gd name="connsiteX12" fmla="*/ 2405743 w 7346605"/>
              <a:gd name="connsiteY12" fmla="*/ 1511306 h 1511306"/>
              <a:gd name="connsiteX13" fmla="*/ 1333411 w 7346605"/>
              <a:gd name="connsiteY13" fmla="*/ 1511306 h 1511306"/>
              <a:gd name="connsiteX14" fmla="*/ 1219208 w 7346605"/>
              <a:gd name="connsiteY14" fmla="*/ 1511306 h 1511306"/>
              <a:gd name="connsiteX15" fmla="*/ 1209568 w 7346605"/>
              <a:gd name="connsiteY15" fmla="*/ 1511306 h 1511306"/>
              <a:gd name="connsiteX16" fmla="*/ 239486 w 7346605"/>
              <a:gd name="connsiteY16" fmla="*/ 1511306 h 1511306"/>
              <a:gd name="connsiteX17" fmla="*/ 0 w 7346605"/>
              <a:gd name="connsiteY17"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46605" h="1511306">
                <a:moveTo>
                  <a:pt x="0" y="0"/>
                </a:moveTo>
                <a:lnTo>
                  <a:pt x="239486" y="0"/>
                </a:lnTo>
                <a:lnTo>
                  <a:pt x="1209568" y="0"/>
                </a:lnTo>
                <a:lnTo>
                  <a:pt x="2405743" y="0"/>
                </a:lnTo>
                <a:lnTo>
                  <a:pt x="2405743" y="2544"/>
                </a:lnTo>
                <a:lnTo>
                  <a:pt x="2801131" y="2544"/>
                </a:lnTo>
                <a:lnTo>
                  <a:pt x="2801131" y="0"/>
                </a:lnTo>
                <a:lnTo>
                  <a:pt x="7346605" y="0"/>
                </a:lnTo>
                <a:lnTo>
                  <a:pt x="6648988" y="1511301"/>
                </a:lnTo>
                <a:lnTo>
                  <a:pt x="2801132" y="1511301"/>
                </a:lnTo>
                <a:lnTo>
                  <a:pt x="2801132" y="1511304"/>
                </a:lnTo>
                <a:lnTo>
                  <a:pt x="2405743" y="1511304"/>
                </a:lnTo>
                <a:lnTo>
                  <a:pt x="2405743" y="1511306"/>
                </a:lnTo>
                <a:lnTo>
                  <a:pt x="1333411" y="1511306"/>
                </a:lnTo>
                <a:lnTo>
                  <a:pt x="1219208" y="1511306"/>
                </a:lnTo>
                <a:lnTo>
                  <a:pt x="120956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1">
                  <a:lumMod val="95000"/>
                </a:schemeClr>
              </a:solidFill>
            </a:endParaRPr>
          </a:p>
        </p:txBody>
      </p:sp>
      <p:pic>
        <p:nvPicPr>
          <p:cNvPr id="2050" name="Picture 2" descr="What is Abraham's Blessing? (an unexpected answer) - Bible Study Notes">
            <a:extLst>
              <a:ext uri="{FF2B5EF4-FFF2-40B4-BE49-F238E27FC236}">
                <a16:creationId xmlns:a16="http://schemas.microsoft.com/office/drawing/2014/main" id="{28A389BC-ED6C-4AF2-8B13-858DC6D4F65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2142" y="448188"/>
            <a:ext cx="5587381" cy="41851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4B434B6-EB99-481D-B3F1-58FE1457099D}"/>
              </a:ext>
            </a:extLst>
          </p:cNvPr>
          <p:cNvSpPr txBox="1"/>
          <p:nvPr/>
        </p:nvSpPr>
        <p:spPr>
          <a:xfrm>
            <a:off x="534443" y="5101683"/>
            <a:ext cx="5765996" cy="3673564"/>
          </a:xfrm>
          <a:prstGeom prst="rect">
            <a:avLst/>
          </a:prstGeom>
        </p:spPr>
        <p:txBody>
          <a:bodyPr vert="horz" lIns="91440" tIns="45720" rIns="91440" bIns="45720" rtlCol="0" anchor="ctr">
            <a:normAutofit/>
          </a:bodyPr>
          <a:lstStyle/>
          <a:p>
            <a:pPr defTabSz="685800">
              <a:lnSpc>
                <a:spcPct val="90000"/>
              </a:lnSpc>
              <a:spcAft>
                <a:spcPts val="600"/>
              </a:spcAft>
            </a:pPr>
            <a:r>
              <a:rPr lang="en-US" b="1" dirty="0"/>
              <a:t>Homework Booklet:</a:t>
            </a:r>
          </a:p>
          <a:p>
            <a:pPr defTabSz="685800">
              <a:lnSpc>
                <a:spcPct val="90000"/>
              </a:lnSpc>
              <a:spcAft>
                <a:spcPts val="600"/>
              </a:spcAft>
            </a:pPr>
            <a:r>
              <a:rPr lang="en-US" b="1" dirty="0"/>
              <a:t>Y7 RE</a:t>
            </a:r>
          </a:p>
          <a:p>
            <a:pPr indent="-171450" defTabSz="685800">
              <a:lnSpc>
                <a:spcPct val="90000"/>
              </a:lnSpc>
              <a:spcAft>
                <a:spcPts val="600"/>
              </a:spcAft>
              <a:buFont typeface="Arial" panose="020B0604020202020204" pitchFamily="34" charset="0"/>
              <a:buChar char="•"/>
            </a:pPr>
            <a:endParaRPr lang="en-US" sz="1400" dirty="0"/>
          </a:p>
          <a:p>
            <a:pPr indent="-171450" defTabSz="685800">
              <a:lnSpc>
                <a:spcPct val="90000"/>
              </a:lnSpc>
              <a:spcAft>
                <a:spcPts val="600"/>
              </a:spcAft>
              <a:buFont typeface="Arial" panose="020B0604020202020204" pitchFamily="34" charset="0"/>
              <a:buChar char="•"/>
            </a:pPr>
            <a:endParaRPr lang="en-US" sz="1400" dirty="0"/>
          </a:p>
          <a:p>
            <a:pPr defTabSz="685800">
              <a:lnSpc>
                <a:spcPct val="90000"/>
              </a:lnSpc>
              <a:spcAft>
                <a:spcPts val="600"/>
              </a:spcAft>
            </a:pPr>
            <a:r>
              <a:rPr lang="en-US" sz="1400" dirty="0"/>
              <a:t>Name:</a:t>
            </a:r>
          </a:p>
          <a:p>
            <a:pPr indent="-171450" defTabSz="685800">
              <a:lnSpc>
                <a:spcPct val="90000"/>
              </a:lnSpc>
              <a:spcAft>
                <a:spcPts val="600"/>
              </a:spcAft>
              <a:buFont typeface="Arial" panose="020B0604020202020204" pitchFamily="34" charset="0"/>
              <a:buChar char="•"/>
            </a:pPr>
            <a:endParaRPr lang="en-US" sz="1400" dirty="0"/>
          </a:p>
          <a:p>
            <a:pPr indent="-171450" defTabSz="685800">
              <a:lnSpc>
                <a:spcPct val="90000"/>
              </a:lnSpc>
              <a:spcAft>
                <a:spcPts val="600"/>
              </a:spcAft>
              <a:buFont typeface="Arial" panose="020B0604020202020204" pitchFamily="34" charset="0"/>
              <a:buChar char="•"/>
            </a:pPr>
            <a:endParaRPr lang="en-US" sz="1400" dirty="0"/>
          </a:p>
          <a:p>
            <a:pPr defTabSz="685800">
              <a:lnSpc>
                <a:spcPct val="90000"/>
              </a:lnSpc>
              <a:spcAft>
                <a:spcPts val="600"/>
              </a:spcAft>
            </a:pPr>
            <a:r>
              <a:rPr lang="en-US" sz="1400" dirty="0"/>
              <a:t>Teacher:</a:t>
            </a:r>
          </a:p>
          <a:p>
            <a:pPr indent="-171450" defTabSz="685800">
              <a:lnSpc>
                <a:spcPct val="90000"/>
              </a:lnSpc>
              <a:spcAft>
                <a:spcPts val="600"/>
              </a:spcAft>
              <a:buFont typeface="Arial" panose="020B0604020202020204" pitchFamily="34" charset="0"/>
              <a:buChar char="•"/>
            </a:pPr>
            <a:endParaRPr lang="en-US" sz="1400" dirty="0"/>
          </a:p>
          <a:p>
            <a:pPr defTabSz="685800">
              <a:lnSpc>
                <a:spcPct val="90000"/>
              </a:lnSpc>
              <a:spcAft>
                <a:spcPts val="600"/>
              </a:spcAft>
            </a:pPr>
            <a:endParaRPr lang="en-US" sz="1400" dirty="0"/>
          </a:p>
          <a:p>
            <a:pPr defTabSz="685800">
              <a:lnSpc>
                <a:spcPct val="90000"/>
              </a:lnSpc>
              <a:spcAft>
                <a:spcPts val="600"/>
              </a:spcAft>
            </a:pPr>
            <a:r>
              <a:rPr lang="en-US" sz="1400" dirty="0"/>
              <a:t>Group:</a:t>
            </a:r>
          </a:p>
        </p:txBody>
      </p:sp>
    </p:spTree>
    <p:extLst>
      <p:ext uri="{BB962C8B-B14F-4D97-AF65-F5344CB8AC3E}">
        <p14:creationId xmlns:p14="http://schemas.microsoft.com/office/powerpoint/2010/main" val="3800814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DAEF288-0C2A-4AAA-B8C8-D46C8F883075}"/>
              </a:ext>
            </a:extLst>
          </p:cNvPr>
          <p:cNvSpPr txBox="1"/>
          <p:nvPr/>
        </p:nvSpPr>
        <p:spPr>
          <a:xfrm>
            <a:off x="158496" y="1998345"/>
            <a:ext cx="5888736" cy="2954655"/>
          </a:xfrm>
          <a:prstGeom prst="rect">
            <a:avLst/>
          </a:prstGeom>
          <a:noFill/>
        </p:spPr>
        <p:txBody>
          <a:bodyPr wrap="square" rtlCol="0">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303545"/>
                </a:solidFill>
                <a:effectLst/>
                <a:latin typeface="Libertinus Sans"/>
              </a:rPr>
              <a:t>The Ten Commandments</a:t>
            </a:r>
          </a:p>
          <a:p>
            <a:pPr marL="0" marR="0" lvl="0" indent="0" algn="l" defTabSz="914400" rtl="0" eaLnBrk="0" fontAlgn="t" latinLnBrk="0" hangingPunct="0">
              <a:lnSpc>
                <a:spcPct val="100000"/>
              </a:lnSpc>
              <a:spcBef>
                <a:spcPct val="0"/>
              </a:spcBef>
              <a:spcAft>
                <a:spcPct val="0"/>
              </a:spcAft>
              <a:buClrTx/>
              <a:buSzTx/>
              <a:buFontTx/>
              <a:buNone/>
              <a:tabLst/>
            </a:pPr>
            <a:endParaRPr lang="en-US" altLang="en-US" sz="1400" dirty="0">
              <a:solidFill>
                <a:srgbClr val="303545"/>
              </a:solidFill>
              <a:latin typeface="Libertinus Sans"/>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1.  </a:t>
            </a:r>
            <a:r>
              <a:rPr kumimoji="0" lang="en-US" altLang="en-US" sz="1400" b="0" i="0" u="none" strike="noStrike" cap="none" normalizeH="0" baseline="0" dirty="0">
                <a:ln>
                  <a:noFill/>
                </a:ln>
                <a:solidFill>
                  <a:srgbClr val="303545"/>
                </a:solidFill>
                <a:effectLst/>
                <a:latin typeface="hurme_no2-webfont"/>
              </a:rPr>
              <a:t>I am the Lord your God, you shall have no other Gods before me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2.  </a:t>
            </a:r>
            <a:r>
              <a:rPr kumimoji="0" lang="en-US" altLang="en-US" sz="1400" b="0" i="0" u="none" strike="noStrike" cap="none" normalizeH="0" baseline="0" dirty="0">
                <a:ln>
                  <a:noFill/>
                </a:ln>
                <a:solidFill>
                  <a:srgbClr val="303545"/>
                </a:solidFill>
                <a:effectLst/>
                <a:latin typeface="hurme_no2-webfont"/>
              </a:rPr>
              <a:t>You shall not worship false Gods</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3.  </a:t>
            </a:r>
            <a:r>
              <a:rPr kumimoji="0" lang="en-US" altLang="en-US" sz="1400" b="0" i="0" u="none" strike="noStrike" cap="none" normalizeH="0" baseline="0" dirty="0">
                <a:ln>
                  <a:noFill/>
                </a:ln>
                <a:solidFill>
                  <a:srgbClr val="303545"/>
                </a:solidFill>
                <a:effectLst/>
                <a:latin typeface="hurme_no2-webfont"/>
              </a:rPr>
              <a:t>You shall never take my name in vain</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4.  </a:t>
            </a:r>
            <a:r>
              <a:rPr kumimoji="0" lang="en-US" altLang="en-US" sz="1400" b="0" i="0" u="none" strike="noStrike" cap="none" normalizeH="0" baseline="0" dirty="0">
                <a:ln>
                  <a:noFill/>
                </a:ln>
                <a:solidFill>
                  <a:srgbClr val="303545"/>
                </a:solidFill>
                <a:effectLst/>
                <a:latin typeface="hurme_no2-webfont"/>
              </a:rPr>
              <a:t>You shall keep the sabbath day Holy</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5.  </a:t>
            </a:r>
            <a:r>
              <a:rPr kumimoji="0" lang="en-US" altLang="en-US" sz="1400" b="0" i="0" u="none" strike="noStrike" cap="none" normalizeH="0" baseline="0" dirty="0">
                <a:ln>
                  <a:noFill/>
                </a:ln>
                <a:solidFill>
                  <a:srgbClr val="303545"/>
                </a:solidFill>
                <a:effectLst/>
                <a:latin typeface="hurme_no2-webfont"/>
              </a:rPr>
              <a:t>Honor your Father and Mother</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6.  </a:t>
            </a:r>
            <a:r>
              <a:rPr kumimoji="0" lang="en-US" altLang="en-US" sz="1400" b="0" i="0" u="none" strike="noStrike" cap="none" normalizeH="0" baseline="0" dirty="0">
                <a:ln>
                  <a:noFill/>
                </a:ln>
                <a:solidFill>
                  <a:srgbClr val="303545"/>
                </a:solidFill>
                <a:effectLst/>
                <a:latin typeface="hurme_no2-webfont"/>
              </a:rPr>
              <a:t>You shall not murder</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7.  </a:t>
            </a:r>
            <a:r>
              <a:rPr kumimoji="0" lang="en-US" altLang="en-US" sz="1400" b="0" i="0" u="none" strike="noStrike" cap="none" normalizeH="0" baseline="0" dirty="0">
                <a:ln>
                  <a:noFill/>
                </a:ln>
                <a:solidFill>
                  <a:srgbClr val="303545"/>
                </a:solidFill>
                <a:effectLst/>
                <a:latin typeface="hurme_no2-webfont"/>
              </a:rPr>
              <a:t>You shall not commit adultery</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8.  </a:t>
            </a:r>
            <a:r>
              <a:rPr kumimoji="0" lang="en-US" altLang="en-US" sz="1400" b="0" i="0" u="none" strike="noStrike" cap="none" normalizeH="0" baseline="0" dirty="0">
                <a:ln>
                  <a:noFill/>
                </a:ln>
                <a:solidFill>
                  <a:srgbClr val="303545"/>
                </a:solidFill>
                <a:effectLst/>
                <a:latin typeface="hurme_no2-webfont"/>
              </a:rPr>
              <a:t>You shall not steal</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9.  </a:t>
            </a:r>
            <a:r>
              <a:rPr kumimoji="0" lang="en-US" altLang="en-US" sz="1400" b="0" i="0" u="none" strike="noStrike" cap="none" normalizeH="0" baseline="0" dirty="0">
                <a:ln>
                  <a:noFill/>
                </a:ln>
                <a:solidFill>
                  <a:srgbClr val="303545"/>
                </a:solidFill>
                <a:effectLst/>
                <a:latin typeface="hurme_no2-webfont"/>
              </a:rPr>
              <a:t>You shall not lie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303545"/>
                </a:solidFill>
                <a:effectLst/>
                <a:latin typeface="Libertinus Sans"/>
              </a:rPr>
              <a:t>10.  </a:t>
            </a:r>
            <a:r>
              <a:rPr kumimoji="0" lang="en-US" altLang="en-US" sz="1400" b="0" i="0" u="none" strike="noStrike" cap="none" normalizeH="0" baseline="0" dirty="0">
                <a:ln>
                  <a:noFill/>
                </a:ln>
                <a:solidFill>
                  <a:srgbClr val="303545"/>
                </a:solidFill>
                <a:effectLst/>
                <a:latin typeface="hurme_no2-webfont"/>
              </a:rPr>
              <a:t>You shall never want what belongs to others</a:t>
            </a:r>
            <a:endParaRPr kumimoji="0" lang="en-US" altLang="en-US" sz="1400" b="0" i="0" u="none" strike="noStrike" cap="none" normalizeH="0" baseline="0" dirty="0">
              <a:ln>
                <a:noFill/>
              </a:ln>
              <a:solidFill>
                <a:schemeClr val="tx1"/>
              </a:solidFill>
              <a:effectLst/>
              <a:latin typeface="Arial" panose="020B0604020202020204" pitchFamily="34" charset="0"/>
            </a:endParaRPr>
          </a:p>
          <a:p>
            <a:endParaRPr lang="en-GB" dirty="0"/>
          </a:p>
        </p:txBody>
      </p:sp>
      <p:sp>
        <p:nvSpPr>
          <p:cNvPr id="7" name="TextBox 6">
            <a:extLst>
              <a:ext uri="{FF2B5EF4-FFF2-40B4-BE49-F238E27FC236}">
                <a16:creationId xmlns:a16="http://schemas.microsoft.com/office/drawing/2014/main" id="{433845F7-A2FF-4684-A6FE-5C02D23D00CD}"/>
              </a:ext>
            </a:extLst>
          </p:cNvPr>
          <p:cNvSpPr txBox="1"/>
          <p:nvPr/>
        </p:nvSpPr>
        <p:spPr>
          <a:xfrm>
            <a:off x="0" y="1171624"/>
            <a:ext cx="6541008" cy="738664"/>
          </a:xfrm>
          <a:prstGeom prst="rect">
            <a:avLst/>
          </a:prstGeom>
          <a:noFill/>
        </p:spPr>
        <p:txBody>
          <a:bodyPr wrap="square" rtlCol="0">
            <a:spAutoFit/>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303545"/>
                </a:solidFill>
                <a:effectLst/>
                <a:latin typeface="Libertinus Sans"/>
              </a:rPr>
              <a:t>TASK:  </a:t>
            </a:r>
            <a:r>
              <a:rPr kumimoji="0" lang="en-US" altLang="en-US" sz="1400" i="0" u="none" strike="noStrike" cap="none" normalizeH="0" baseline="0" dirty="0">
                <a:ln>
                  <a:noFill/>
                </a:ln>
                <a:solidFill>
                  <a:srgbClr val="303545"/>
                </a:solidFill>
                <a:effectLst/>
                <a:latin typeface="Libertinus Sans"/>
              </a:rPr>
              <a:t>Read through the list of the Ten Commandments.  Select the commandment you think is most important and explain in your own words why it is the most important.  Then do the same with the least important commandment.</a:t>
            </a:r>
            <a:endParaRPr lang="en-GB" sz="1400" dirty="0"/>
          </a:p>
        </p:txBody>
      </p:sp>
      <p:pic>
        <p:nvPicPr>
          <p:cNvPr id="1027" name="Picture 3" descr="Melonheadz LDS illustrating | Ten commandments craft, 10 commandments,  Scripture journaling">
            <a:extLst>
              <a:ext uri="{FF2B5EF4-FFF2-40B4-BE49-F238E27FC236}">
                <a16:creationId xmlns:a16="http://schemas.microsoft.com/office/drawing/2014/main" id="{9B2743A7-48D6-498F-AB7D-55BAF7789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6751" y="3131377"/>
            <a:ext cx="1586617" cy="143198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8">
            <a:extLst>
              <a:ext uri="{FF2B5EF4-FFF2-40B4-BE49-F238E27FC236}">
                <a16:creationId xmlns:a16="http://schemas.microsoft.com/office/drawing/2014/main" id="{7BC59BF1-1D47-4AA9-96DA-FA2A6BFACAD2}"/>
              </a:ext>
            </a:extLst>
          </p:cNvPr>
          <p:cNvGraphicFramePr>
            <a:graphicFrameLocks noGrp="1"/>
          </p:cNvGraphicFramePr>
          <p:nvPr>
            <p:extLst>
              <p:ext uri="{D42A27DB-BD31-4B8C-83A1-F6EECF244321}">
                <p14:modId xmlns:p14="http://schemas.microsoft.com/office/powerpoint/2010/main" val="2540461310"/>
              </p:ext>
            </p:extLst>
          </p:nvPr>
        </p:nvGraphicFramePr>
        <p:xfrm>
          <a:off x="158496" y="4775297"/>
          <a:ext cx="6541008" cy="5130703"/>
        </p:xfrm>
        <a:graphic>
          <a:graphicData uri="http://schemas.openxmlformats.org/drawingml/2006/table">
            <a:tbl>
              <a:tblPr firstRow="1" bandRow="1">
                <a:tableStyleId>{5940675A-B579-460E-94D1-54222C63F5DA}</a:tableStyleId>
              </a:tblPr>
              <a:tblGrid>
                <a:gridCol w="2072640">
                  <a:extLst>
                    <a:ext uri="{9D8B030D-6E8A-4147-A177-3AD203B41FA5}">
                      <a16:colId xmlns:a16="http://schemas.microsoft.com/office/drawing/2014/main" val="2618623763"/>
                    </a:ext>
                  </a:extLst>
                </a:gridCol>
                <a:gridCol w="4468368">
                  <a:extLst>
                    <a:ext uri="{9D8B030D-6E8A-4147-A177-3AD203B41FA5}">
                      <a16:colId xmlns:a16="http://schemas.microsoft.com/office/drawing/2014/main" val="917118032"/>
                    </a:ext>
                  </a:extLst>
                </a:gridCol>
              </a:tblGrid>
              <a:tr h="2436368">
                <a:tc>
                  <a:txBody>
                    <a:bodyPr/>
                    <a:lstStyle/>
                    <a:p>
                      <a:r>
                        <a:rPr lang="en-GB" b="1" dirty="0"/>
                        <a:t>Most important commandment:</a:t>
                      </a:r>
                    </a:p>
                    <a:p>
                      <a:endParaRPr lang="en-GB" b="1" dirty="0"/>
                    </a:p>
                    <a:p>
                      <a:endParaRPr lang="en-GB" b="1" dirty="0"/>
                    </a:p>
                    <a:p>
                      <a:endParaRPr lang="en-GB" b="1" dirty="0"/>
                    </a:p>
                    <a:p>
                      <a:endParaRPr lang="en-GB" b="1" dirty="0"/>
                    </a:p>
                    <a:p>
                      <a:endParaRPr lang="en-GB" b="1" dirty="0"/>
                    </a:p>
                    <a:p>
                      <a:endParaRPr lang="en-GB" b="1" dirty="0"/>
                    </a:p>
                    <a:p>
                      <a:endParaRPr lang="en-GB" b="1" dirty="0"/>
                    </a:p>
                    <a:p>
                      <a:endParaRPr lang="en-GB" b="1" dirty="0"/>
                    </a:p>
                  </a:txBody>
                  <a:tcPr/>
                </a:tc>
                <a:tc>
                  <a:txBody>
                    <a:bodyPr/>
                    <a:lstStyle/>
                    <a:p>
                      <a:r>
                        <a:rPr lang="en-GB" b="1" dirty="0"/>
                        <a:t>Why do you think this commandment is most important?</a:t>
                      </a:r>
                    </a:p>
                  </a:txBody>
                  <a:tcPr/>
                </a:tc>
                <a:extLst>
                  <a:ext uri="{0D108BD9-81ED-4DB2-BD59-A6C34878D82A}">
                    <a16:rowId xmlns:a16="http://schemas.microsoft.com/office/drawing/2014/main" val="1404546236"/>
                  </a:ext>
                </a:extLst>
              </a:tr>
              <a:tr h="2694335">
                <a:tc>
                  <a:txBody>
                    <a:bodyPr/>
                    <a:lstStyle/>
                    <a:p>
                      <a:r>
                        <a:rPr lang="en-GB" b="1" dirty="0"/>
                        <a:t>Least important commandment:</a:t>
                      </a:r>
                    </a:p>
                    <a:p>
                      <a:endParaRPr lang="en-GB" b="1" dirty="0"/>
                    </a:p>
                    <a:p>
                      <a:endParaRPr lang="en-GB" b="1" dirty="0"/>
                    </a:p>
                    <a:p>
                      <a:endParaRPr lang="en-GB" b="1" dirty="0"/>
                    </a:p>
                    <a:p>
                      <a:endParaRPr lang="en-GB" b="1" dirty="0"/>
                    </a:p>
                    <a:p>
                      <a:endParaRPr lang="en-GB" b="1" dirty="0"/>
                    </a:p>
                    <a:p>
                      <a:endParaRPr lang="en-GB" b="1" dirty="0"/>
                    </a:p>
                    <a:p>
                      <a:endParaRPr lang="en-GB" b="1" dirty="0"/>
                    </a:p>
                    <a:p>
                      <a:endParaRPr lang="en-GB" b="1" dirty="0"/>
                    </a:p>
                    <a:p>
                      <a:endParaRPr lang="en-GB" b="1"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b="1" dirty="0"/>
                        <a:t>Why do you think this commandment is least important?</a:t>
                      </a:r>
                    </a:p>
                    <a:p>
                      <a:endParaRPr lang="en-GB" b="1" dirty="0"/>
                    </a:p>
                  </a:txBody>
                  <a:tcPr/>
                </a:tc>
                <a:extLst>
                  <a:ext uri="{0D108BD9-81ED-4DB2-BD59-A6C34878D82A}">
                    <a16:rowId xmlns:a16="http://schemas.microsoft.com/office/drawing/2014/main" val="2535095788"/>
                  </a:ext>
                </a:extLst>
              </a:tr>
            </a:tbl>
          </a:graphicData>
        </a:graphic>
      </p:graphicFrame>
      <p:sp>
        <p:nvSpPr>
          <p:cNvPr id="9" name="TextBox 8">
            <a:extLst>
              <a:ext uri="{FF2B5EF4-FFF2-40B4-BE49-F238E27FC236}">
                <a16:creationId xmlns:a16="http://schemas.microsoft.com/office/drawing/2014/main" id="{3402826F-29DD-4384-B715-BC943573BE22}"/>
              </a:ext>
            </a:extLst>
          </p:cNvPr>
          <p:cNvSpPr txBox="1"/>
          <p:nvPr/>
        </p:nvSpPr>
        <p:spPr>
          <a:xfrm>
            <a:off x="0" y="160237"/>
            <a:ext cx="6858000" cy="923330"/>
          </a:xfrm>
          <a:prstGeom prst="rect">
            <a:avLst/>
          </a:prstGeom>
          <a:noFill/>
        </p:spPr>
        <p:txBody>
          <a:bodyPr wrap="square" rtlCol="0">
            <a:spAutoFit/>
          </a:bodyPr>
          <a:lstStyle/>
          <a:p>
            <a:r>
              <a:rPr lang="en-GB" b="1" dirty="0"/>
              <a:t>Origins of Abrahamic Faiths Homework 9: 10 Commandments</a:t>
            </a:r>
          </a:p>
          <a:p>
            <a:endParaRPr lang="en-GB" dirty="0"/>
          </a:p>
          <a:p>
            <a:r>
              <a:rPr lang="en-GB" dirty="0"/>
              <a:t>Due:</a:t>
            </a:r>
          </a:p>
        </p:txBody>
      </p:sp>
    </p:spTree>
    <p:extLst>
      <p:ext uri="{BB962C8B-B14F-4D97-AF65-F5344CB8AC3E}">
        <p14:creationId xmlns:p14="http://schemas.microsoft.com/office/powerpoint/2010/main" val="318401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Origins of Abrahamic Faiths Homework 10: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(1.7-1.10).</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3044992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D3F49B4A-BF13-4B94-89A8-FE09B2EA68A0}"/>
              </a:ext>
            </a:extLst>
          </p:cNvPr>
          <p:cNvSpPr txBox="1"/>
          <p:nvPr/>
        </p:nvSpPr>
        <p:spPr>
          <a:xfrm>
            <a:off x="3439550" y="1722569"/>
            <a:ext cx="3231073" cy="7007944"/>
          </a:xfrm>
          <a:prstGeom prst="rect">
            <a:avLst/>
          </a:prstGeom>
          <a:noFill/>
        </p:spPr>
        <p:txBody>
          <a:bodyPr wrap="square" rtlCol="0">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6" name="TextBox 5">
            <a:extLst>
              <a:ext uri="{FF2B5EF4-FFF2-40B4-BE49-F238E27FC236}">
                <a16:creationId xmlns:a16="http://schemas.microsoft.com/office/drawing/2014/main" id="{64B62EED-98A8-4A4F-8BEA-013D7E1E171F}"/>
              </a:ext>
            </a:extLst>
          </p:cNvPr>
          <p:cNvSpPr txBox="1"/>
          <p:nvPr/>
        </p:nvSpPr>
        <p:spPr>
          <a:xfrm>
            <a:off x="0" y="160237"/>
            <a:ext cx="5589270" cy="923330"/>
          </a:xfrm>
          <a:prstGeom prst="rect">
            <a:avLst/>
          </a:prstGeom>
          <a:noFill/>
        </p:spPr>
        <p:txBody>
          <a:bodyPr wrap="square" rtlCol="0">
            <a:spAutoFit/>
          </a:bodyPr>
          <a:lstStyle/>
          <a:p>
            <a:r>
              <a:rPr lang="en-GB" b="1" dirty="0"/>
              <a:t>Judaism Homework 1: Key words</a:t>
            </a:r>
          </a:p>
          <a:p>
            <a:endParaRPr lang="en-GB" dirty="0"/>
          </a:p>
          <a:p>
            <a:r>
              <a:rPr lang="en-GB" dirty="0"/>
              <a:t>Due:</a:t>
            </a:r>
          </a:p>
        </p:txBody>
      </p:sp>
      <p:graphicFrame>
        <p:nvGraphicFramePr>
          <p:cNvPr id="7" name="Table 2">
            <a:extLst>
              <a:ext uri="{FF2B5EF4-FFF2-40B4-BE49-F238E27FC236}">
                <a16:creationId xmlns:a16="http://schemas.microsoft.com/office/drawing/2014/main" id="{D58A569B-2762-4951-A527-088FD99FC7B0}"/>
              </a:ext>
            </a:extLst>
          </p:cNvPr>
          <p:cNvGraphicFramePr>
            <a:graphicFrameLocks noGrp="1"/>
          </p:cNvGraphicFramePr>
          <p:nvPr/>
        </p:nvGraphicFramePr>
        <p:xfrm>
          <a:off x="0" y="1657351"/>
          <a:ext cx="3439549" cy="8194873"/>
        </p:xfrm>
        <a:graphic>
          <a:graphicData uri="http://schemas.openxmlformats.org/drawingml/2006/table">
            <a:tbl>
              <a:tblPr firstRow="1" bandRow="1">
                <a:tableStyleId>{5940675A-B579-460E-94D1-54222C63F5DA}</a:tableStyleId>
              </a:tblPr>
              <a:tblGrid>
                <a:gridCol w="337768">
                  <a:extLst>
                    <a:ext uri="{9D8B030D-6E8A-4147-A177-3AD203B41FA5}">
                      <a16:colId xmlns:a16="http://schemas.microsoft.com/office/drawing/2014/main" val="2998651520"/>
                    </a:ext>
                  </a:extLst>
                </a:gridCol>
                <a:gridCol w="1090982">
                  <a:extLst>
                    <a:ext uri="{9D8B030D-6E8A-4147-A177-3AD203B41FA5}">
                      <a16:colId xmlns:a16="http://schemas.microsoft.com/office/drawing/2014/main" val="358981360"/>
                    </a:ext>
                  </a:extLst>
                </a:gridCol>
                <a:gridCol w="2010799">
                  <a:extLst>
                    <a:ext uri="{9D8B030D-6E8A-4147-A177-3AD203B41FA5}">
                      <a16:colId xmlns:a16="http://schemas.microsoft.com/office/drawing/2014/main" val="1538778959"/>
                    </a:ext>
                  </a:extLst>
                </a:gridCol>
              </a:tblGrid>
              <a:tr h="850165">
                <a:tc>
                  <a:txBody>
                    <a:bodyPr/>
                    <a:lstStyle/>
                    <a:p>
                      <a:pPr algn="ctr"/>
                      <a:r>
                        <a:rPr lang="en-GB" b="1" dirty="0"/>
                        <a:t>1</a:t>
                      </a:r>
                    </a:p>
                  </a:txBody>
                  <a:tcPr>
                    <a:solidFill>
                      <a:srgbClr val="F8CBAD"/>
                    </a:solidFill>
                  </a:tcPr>
                </a:tc>
                <a:tc>
                  <a:txBody>
                    <a:bodyPr/>
                    <a:lstStyle/>
                    <a:p>
                      <a:pPr algn="ctr"/>
                      <a:endParaRPr lang="en-GB" sz="1200" b="1" dirty="0"/>
                    </a:p>
                    <a:p>
                      <a:pPr algn="ctr"/>
                      <a:r>
                        <a:rPr lang="en-GB" sz="1200" b="1" dirty="0"/>
                        <a:t>Judaism</a:t>
                      </a:r>
                    </a:p>
                  </a:txBody>
                  <a:tcPr/>
                </a:tc>
                <a:tc>
                  <a:txBody>
                    <a:bodyPr/>
                    <a:lstStyle/>
                    <a:p>
                      <a:r>
                        <a:rPr lang="en-GB" sz="1200" b="0" i="0" kern="1200" dirty="0">
                          <a:solidFill>
                            <a:schemeClr val="tx1"/>
                          </a:solidFill>
                          <a:effectLst/>
                          <a:latin typeface="+mn-lt"/>
                          <a:ea typeface="+mn-ea"/>
                          <a:cs typeface="+mn-cs"/>
                        </a:rPr>
                        <a:t>An ethnic religion made up of the collective religious, cultural, and legal tradition and civilization of the Jewish people.</a:t>
                      </a:r>
                      <a:endParaRPr lang="en-GB" sz="1200" dirty="0"/>
                    </a:p>
                  </a:txBody>
                  <a:tcPr/>
                </a:tc>
                <a:extLst>
                  <a:ext uri="{0D108BD9-81ED-4DB2-BD59-A6C34878D82A}">
                    <a16:rowId xmlns:a16="http://schemas.microsoft.com/office/drawing/2014/main" val="480249510"/>
                  </a:ext>
                </a:extLst>
              </a:tr>
              <a:tr h="670317">
                <a:tc>
                  <a:txBody>
                    <a:bodyPr/>
                    <a:lstStyle/>
                    <a:p>
                      <a:pPr algn="ctr"/>
                      <a:r>
                        <a:rPr lang="en-GB" b="1" dirty="0"/>
                        <a:t>2</a:t>
                      </a:r>
                    </a:p>
                  </a:txBody>
                  <a:tcPr>
                    <a:solidFill>
                      <a:srgbClr val="F8CBAD"/>
                    </a:solidFill>
                  </a:tcPr>
                </a:tc>
                <a:tc>
                  <a:txBody>
                    <a:bodyPr/>
                    <a:lstStyle/>
                    <a:p>
                      <a:pPr algn="ctr"/>
                      <a:endParaRPr lang="en-GB" sz="1200" b="1" dirty="0"/>
                    </a:p>
                    <a:p>
                      <a:pPr algn="ctr"/>
                      <a:r>
                        <a:rPr lang="en-GB" sz="1200" b="1" dirty="0"/>
                        <a:t>Monotheism</a:t>
                      </a:r>
                    </a:p>
                  </a:txBody>
                  <a:tcPr/>
                </a:tc>
                <a:tc>
                  <a:txBody>
                    <a:bodyPr/>
                    <a:lstStyle/>
                    <a:p>
                      <a:endParaRPr lang="en-GB" sz="1200" dirty="0"/>
                    </a:p>
                    <a:p>
                      <a:r>
                        <a:rPr lang="en-GB" sz="1200" dirty="0"/>
                        <a:t>The belief in one God.</a:t>
                      </a:r>
                    </a:p>
                  </a:txBody>
                  <a:tcPr/>
                </a:tc>
                <a:extLst>
                  <a:ext uri="{0D108BD9-81ED-4DB2-BD59-A6C34878D82A}">
                    <a16:rowId xmlns:a16="http://schemas.microsoft.com/office/drawing/2014/main" val="2574776934"/>
                  </a:ext>
                </a:extLst>
              </a:tr>
              <a:tr h="670317">
                <a:tc>
                  <a:txBody>
                    <a:bodyPr/>
                    <a:lstStyle/>
                    <a:p>
                      <a:pPr algn="ctr"/>
                      <a:r>
                        <a:rPr lang="en-GB" b="1" dirty="0"/>
                        <a:t>3</a:t>
                      </a:r>
                    </a:p>
                  </a:txBody>
                  <a:tcPr>
                    <a:solidFill>
                      <a:srgbClr val="F8CBAD"/>
                    </a:solidFill>
                  </a:tcPr>
                </a:tc>
                <a:tc>
                  <a:txBody>
                    <a:bodyPr/>
                    <a:lstStyle/>
                    <a:p>
                      <a:pPr algn="ctr"/>
                      <a:endParaRPr lang="en-GB" sz="1200" b="1" dirty="0"/>
                    </a:p>
                    <a:p>
                      <a:pPr algn="ctr"/>
                      <a:r>
                        <a:rPr lang="en-GB" sz="1200" b="1" dirty="0"/>
                        <a:t>Torah</a:t>
                      </a:r>
                    </a:p>
                  </a:txBody>
                  <a:tcPr/>
                </a:tc>
                <a:tc>
                  <a:txBody>
                    <a:bodyPr/>
                    <a:lstStyle/>
                    <a:p>
                      <a:r>
                        <a:rPr lang="en-GB" sz="1200" b="0" i="0" kern="1200" dirty="0">
                          <a:solidFill>
                            <a:schemeClr val="tx1"/>
                          </a:solidFill>
                          <a:effectLst/>
                          <a:latin typeface="+mn-lt"/>
                          <a:ea typeface="+mn-ea"/>
                          <a:cs typeface="+mn-cs"/>
                        </a:rPr>
                        <a:t>The law of God as revealed to Moses and recorded in the first five books of the Hebrew scriptures.</a:t>
                      </a:r>
                      <a:endParaRPr lang="en-GB" sz="1200" dirty="0"/>
                    </a:p>
                  </a:txBody>
                  <a:tcPr/>
                </a:tc>
                <a:extLst>
                  <a:ext uri="{0D108BD9-81ED-4DB2-BD59-A6C34878D82A}">
                    <a16:rowId xmlns:a16="http://schemas.microsoft.com/office/drawing/2014/main" val="3181267837"/>
                  </a:ext>
                </a:extLst>
              </a:tr>
              <a:tr h="670317">
                <a:tc>
                  <a:txBody>
                    <a:bodyPr/>
                    <a:lstStyle/>
                    <a:p>
                      <a:pPr algn="ctr"/>
                      <a:r>
                        <a:rPr lang="en-GB" b="1" dirty="0"/>
                        <a:t>4</a:t>
                      </a:r>
                    </a:p>
                  </a:txBody>
                  <a:tcPr>
                    <a:solidFill>
                      <a:srgbClr val="F8CBAD"/>
                    </a:solidFill>
                  </a:tcPr>
                </a:tc>
                <a:tc>
                  <a:txBody>
                    <a:bodyPr/>
                    <a:lstStyle/>
                    <a:p>
                      <a:pPr algn="ctr"/>
                      <a:endParaRPr lang="en-GB" sz="1200" b="1" dirty="0"/>
                    </a:p>
                    <a:p>
                      <a:pPr algn="ctr"/>
                      <a:r>
                        <a:rPr lang="en-GB" sz="1200" b="1" dirty="0"/>
                        <a:t>Tanakh</a:t>
                      </a:r>
                    </a:p>
                  </a:txBody>
                  <a:tcPr/>
                </a:tc>
                <a:tc>
                  <a:txBody>
                    <a:bodyPr/>
                    <a:lstStyle/>
                    <a:p>
                      <a:r>
                        <a:rPr lang="en-GB" sz="1200" b="0" i="0" kern="1200" dirty="0">
                          <a:solidFill>
                            <a:schemeClr val="tx1"/>
                          </a:solidFill>
                          <a:effectLst/>
                          <a:latin typeface="+mn-lt"/>
                          <a:ea typeface="+mn-ea"/>
                          <a:cs typeface="+mn-cs"/>
                        </a:rPr>
                        <a:t>The Jewish Scriptures comprising the books of law, the prophets, and collected writings.</a:t>
                      </a:r>
                      <a:endParaRPr lang="en-GB" sz="1200" dirty="0"/>
                    </a:p>
                  </a:txBody>
                  <a:tcPr/>
                </a:tc>
                <a:extLst>
                  <a:ext uri="{0D108BD9-81ED-4DB2-BD59-A6C34878D82A}">
                    <a16:rowId xmlns:a16="http://schemas.microsoft.com/office/drawing/2014/main" val="1098659137"/>
                  </a:ext>
                </a:extLst>
              </a:tr>
              <a:tr h="670317">
                <a:tc>
                  <a:txBody>
                    <a:bodyPr/>
                    <a:lstStyle/>
                    <a:p>
                      <a:pPr algn="ctr"/>
                      <a:r>
                        <a:rPr lang="en-GB" b="1" dirty="0"/>
                        <a:t>5</a:t>
                      </a:r>
                    </a:p>
                  </a:txBody>
                  <a:tcPr>
                    <a:solidFill>
                      <a:srgbClr val="F8CBAD"/>
                    </a:solidFill>
                  </a:tcPr>
                </a:tc>
                <a:tc>
                  <a:txBody>
                    <a:bodyPr/>
                    <a:lstStyle/>
                    <a:p>
                      <a:pPr algn="ctr"/>
                      <a:endParaRPr lang="en-GB" sz="1200" b="1" dirty="0"/>
                    </a:p>
                    <a:p>
                      <a:pPr algn="ctr"/>
                      <a:r>
                        <a:rPr lang="en-GB" sz="1200" b="1" dirty="0"/>
                        <a:t>Talmud</a:t>
                      </a:r>
                    </a:p>
                  </a:txBody>
                  <a:tcPr/>
                </a:tc>
                <a:tc>
                  <a:txBody>
                    <a:bodyPr/>
                    <a:lstStyle/>
                    <a:p>
                      <a:r>
                        <a:rPr lang="en-GB" sz="1200" b="0" i="0" kern="1200" dirty="0">
                          <a:solidFill>
                            <a:schemeClr val="tx1"/>
                          </a:solidFill>
                          <a:effectLst/>
                          <a:latin typeface="+mn-lt"/>
                          <a:ea typeface="+mn-ea"/>
                          <a:cs typeface="+mn-cs"/>
                        </a:rPr>
                        <a:t>The body of Jewish civil and ceremonial law and legend.</a:t>
                      </a:r>
                      <a:endParaRPr lang="en-GB" sz="1200" dirty="0"/>
                    </a:p>
                  </a:txBody>
                  <a:tcPr/>
                </a:tc>
                <a:extLst>
                  <a:ext uri="{0D108BD9-81ED-4DB2-BD59-A6C34878D82A}">
                    <a16:rowId xmlns:a16="http://schemas.microsoft.com/office/drawing/2014/main" val="154282426"/>
                  </a:ext>
                </a:extLst>
              </a:tr>
              <a:tr h="670317">
                <a:tc>
                  <a:txBody>
                    <a:bodyPr/>
                    <a:lstStyle/>
                    <a:p>
                      <a:pPr algn="ctr"/>
                      <a:r>
                        <a:rPr lang="en-GB" b="1" dirty="0"/>
                        <a:t>6</a:t>
                      </a:r>
                    </a:p>
                  </a:txBody>
                  <a:tcPr>
                    <a:solidFill>
                      <a:srgbClr val="F8CBAD"/>
                    </a:solidFill>
                  </a:tcPr>
                </a:tc>
                <a:tc>
                  <a:txBody>
                    <a:bodyPr/>
                    <a:lstStyle/>
                    <a:p>
                      <a:pPr algn="ctr"/>
                      <a:r>
                        <a:rPr lang="en-GB" sz="1200" b="1" dirty="0"/>
                        <a:t>Orthodox Judaism</a:t>
                      </a:r>
                    </a:p>
                  </a:txBody>
                  <a:tcPr/>
                </a:tc>
                <a:tc>
                  <a:txBody>
                    <a:bodyPr/>
                    <a:lstStyle/>
                    <a:p>
                      <a:r>
                        <a:rPr lang="en-GB" sz="1200" b="0" i="0" kern="1200" dirty="0">
                          <a:solidFill>
                            <a:schemeClr val="tx1"/>
                          </a:solidFill>
                          <a:effectLst/>
                          <a:latin typeface="+mn-lt"/>
                          <a:ea typeface="+mn-ea"/>
                          <a:cs typeface="+mn-cs"/>
                        </a:rPr>
                        <a:t>A major branch within Judaism which teaches strict following of Jewish law and its traditional observances.</a:t>
                      </a:r>
                      <a:endParaRPr lang="en-GB" sz="1200" dirty="0"/>
                    </a:p>
                  </a:txBody>
                  <a:tcPr/>
                </a:tc>
                <a:extLst>
                  <a:ext uri="{0D108BD9-81ED-4DB2-BD59-A6C34878D82A}">
                    <a16:rowId xmlns:a16="http://schemas.microsoft.com/office/drawing/2014/main" val="1100512537"/>
                  </a:ext>
                </a:extLst>
              </a:tr>
              <a:tr h="1039090">
                <a:tc>
                  <a:txBody>
                    <a:bodyPr/>
                    <a:lstStyle/>
                    <a:p>
                      <a:pPr algn="ctr"/>
                      <a:r>
                        <a:rPr lang="en-GB" b="1" dirty="0"/>
                        <a:t>7</a:t>
                      </a:r>
                    </a:p>
                  </a:txBody>
                  <a:tcPr>
                    <a:solidFill>
                      <a:srgbClr val="F8CBAD"/>
                    </a:solidFill>
                  </a:tcPr>
                </a:tc>
                <a:tc>
                  <a:txBody>
                    <a:bodyPr/>
                    <a:lstStyle/>
                    <a:p>
                      <a:pPr algn="ctr"/>
                      <a:r>
                        <a:rPr lang="en-GB" sz="1200" b="1" dirty="0"/>
                        <a:t>Reform Judaism</a:t>
                      </a:r>
                    </a:p>
                  </a:txBody>
                  <a:tcPr/>
                </a:tc>
                <a:tc>
                  <a:txBody>
                    <a:bodyPr/>
                    <a:lstStyle/>
                    <a:p>
                      <a:r>
                        <a:rPr lang="en-GB" sz="1200" dirty="0"/>
                        <a:t>A branch of Judaism </a:t>
                      </a:r>
                      <a:r>
                        <a:rPr lang="en-GB" sz="1200" b="0" i="0" kern="1200" dirty="0">
                          <a:solidFill>
                            <a:schemeClr val="tx1"/>
                          </a:solidFill>
                          <a:effectLst/>
                          <a:latin typeface="+mn-lt"/>
                          <a:ea typeface="+mn-ea"/>
                          <a:cs typeface="+mn-cs"/>
                        </a:rPr>
                        <a:t>which has reformed or abandoned aspects of Orthodox Jewish worship and ritual in an attempt to adapt to modern life.</a:t>
                      </a:r>
                      <a:endParaRPr lang="en-GB" sz="1200" dirty="0"/>
                    </a:p>
                  </a:txBody>
                  <a:tcPr/>
                </a:tc>
                <a:extLst>
                  <a:ext uri="{0D108BD9-81ED-4DB2-BD59-A6C34878D82A}">
                    <a16:rowId xmlns:a16="http://schemas.microsoft.com/office/drawing/2014/main" val="1586032866"/>
                  </a:ext>
                </a:extLst>
              </a:tr>
              <a:tr h="670317">
                <a:tc>
                  <a:txBody>
                    <a:bodyPr/>
                    <a:lstStyle/>
                    <a:p>
                      <a:pPr algn="ctr"/>
                      <a:r>
                        <a:rPr lang="en-GB" b="1" dirty="0"/>
                        <a:t>8</a:t>
                      </a:r>
                    </a:p>
                  </a:txBody>
                  <a:tcPr>
                    <a:solidFill>
                      <a:srgbClr val="F8CBAD"/>
                    </a:solidFill>
                  </a:tcPr>
                </a:tc>
                <a:tc>
                  <a:txBody>
                    <a:bodyPr/>
                    <a:lstStyle/>
                    <a:p>
                      <a:pPr algn="ctr"/>
                      <a:endParaRPr lang="en-GB" sz="1200" b="1" dirty="0"/>
                    </a:p>
                    <a:p>
                      <a:pPr algn="ctr"/>
                      <a:r>
                        <a:rPr lang="en-GB" sz="1200" b="1" dirty="0"/>
                        <a:t>Synagogue</a:t>
                      </a:r>
                    </a:p>
                  </a:txBody>
                  <a:tcPr/>
                </a:tc>
                <a:tc>
                  <a:txBody>
                    <a:bodyPr/>
                    <a:lstStyle/>
                    <a:p>
                      <a:endParaRPr lang="en-GB" sz="1200" dirty="0"/>
                    </a:p>
                    <a:p>
                      <a:r>
                        <a:rPr lang="en-GB" sz="1200" dirty="0"/>
                        <a:t>A Jewish place of worship.</a:t>
                      </a:r>
                    </a:p>
                  </a:txBody>
                  <a:tcPr/>
                </a:tc>
                <a:extLst>
                  <a:ext uri="{0D108BD9-81ED-4DB2-BD59-A6C34878D82A}">
                    <a16:rowId xmlns:a16="http://schemas.microsoft.com/office/drawing/2014/main" val="162273592"/>
                  </a:ext>
                </a:extLst>
              </a:tr>
              <a:tr h="670317">
                <a:tc>
                  <a:txBody>
                    <a:bodyPr/>
                    <a:lstStyle/>
                    <a:p>
                      <a:pPr algn="ctr"/>
                      <a:r>
                        <a:rPr lang="en-GB" b="1" dirty="0"/>
                        <a:t>9</a:t>
                      </a:r>
                    </a:p>
                  </a:txBody>
                  <a:tcPr>
                    <a:solidFill>
                      <a:srgbClr val="F8CBAD"/>
                    </a:solidFill>
                  </a:tcPr>
                </a:tc>
                <a:tc>
                  <a:txBody>
                    <a:bodyPr/>
                    <a:lstStyle/>
                    <a:p>
                      <a:pPr algn="ctr"/>
                      <a:r>
                        <a:rPr lang="en-GB" sz="1200" b="1" dirty="0"/>
                        <a:t>The Western Wall</a:t>
                      </a:r>
                    </a:p>
                  </a:txBody>
                  <a:tcPr/>
                </a:tc>
                <a:tc>
                  <a:txBody>
                    <a:bodyPr/>
                    <a:lstStyle/>
                    <a:p>
                      <a:r>
                        <a:rPr lang="en-GB" sz="1200" dirty="0"/>
                        <a:t>The holiest site where Jews are allowed to pray, behind it lies the foundation stone.</a:t>
                      </a:r>
                    </a:p>
                  </a:txBody>
                  <a:tcPr/>
                </a:tc>
                <a:extLst>
                  <a:ext uri="{0D108BD9-81ED-4DB2-BD59-A6C34878D82A}">
                    <a16:rowId xmlns:a16="http://schemas.microsoft.com/office/drawing/2014/main" val="4089601781"/>
                  </a:ext>
                </a:extLst>
              </a:tr>
              <a:tr h="850165">
                <a:tc>
                  <a:txBody>
                    <a:bodyPr/>
                    <a:lstStyle/>
                    <a:p>
                      <a:pPr algn="ctr"/>
                      <a:r>
                        <a:rPr lang="en-GB" b="1" dirty="0"/>
                        <a:t>10</a:t>
                      </a:r>
                    </a:p>
                  </a:txBody>
                  <a:tcPr>
                    <a:solidFill>
                      <a:srgbClr val="F8CBAD"/>
                    </a:solidFill>
                  </a:tcPr>
                </a:tc>
                <a:tc>
                  <a:txBody>
                    <a:bodyPr/>
                    <a:lstStyle/>
                    <a:p>
                      <a:pPr algn="ctr"/>
                      <a:r>
                        <a:rPr lang="en-GB" sz="1200" b="1" dirty="0"/>
                        <a:t>The Foundation Stone</a:t>
                      </a:r>
                    </a:p>
                  </a:txBody>
                  <a:tcPr/>
                </a:tc>
                <a:tc>
                  <a:txBody>
                    <a:bodyPr/>
                    <a:lstStyle/>
                    <a:p>
                      <a:r>
                        <a:rPr lang="en-GB" sz="1200" b="0" i="0" kern="1200" dirty="0">
                          <a:solidFill>
                            <a:schemeClr val="tx1"/>
                          </a:solidFill>
                          <a:effectLst/>
                          <a:latin typeface="+mn-lt"/>
                          <a:ea typeface="+mn-ea"/>
                          <a:cs typeface="+mn-cs"/>
                        </a:rPr>
                        <a:t>In traditional Jewish sources, it is considered the place from which the creation of the world began.</a:t>
                      </a:r>
                      <a:endParaRPr lang="en-GB" sz="1200" dirty="0"/>
                    </a:p>
                  </a:txBody>
                  <a:tcPr/>
                </a:tc>
                <a:extLst>
                  <a:ext uri="{0D108BD9-81ED-4DB2-BD59-A6C34878D82A}">
                    <a16:rowId xmlns:a16="http://schemas.microsoft.com/office/drawing/2014/main" val="2267974638"/>
                  </a:ext>
                </a:extLst>
              </a:tr>
            </a:tbl>
          </a:graphicData>
        </a:graphic>
      </p:graphicFrame>
    </p:spTree>
    <p:extLst>
      <p:ext uri="{BB962C8B-B14F-4D97-AF65-F5344CB8AC3E}">
        <p14:creationId xmlns:p14="http://schemas.microsoft.com/office/powerpoint/2010/main" val="3275703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AAB468-86B2-4D99-9BD8-01A65FAA5E45}"/>
              </a:ext>
            </a:extLst>
          </p:cNvPr>
          <p:cNvSpPr txBox="1"/>
          <p:nvPr/>
        </p:nvSpPr>
        <p:spPr>
          <a:xfrm>
            <a:off x="131064" y="205246"/>
            <a:ext cx="6391656" cy="9048631"/>
          </a:xfrm>
          <a:prstGeom prst="rect">
            <a:avLst/>
          </a:prstGeom>
          <a:noFill/>
        </p:spPr>
        <p:txBody>
          <a:bodyPr wrap="square">
            <a:spAutoFit/>
          </a:bodyPr>
          <a:lstStyle/>
          <a:p>
            <a:pPr algn="l"/>
            <a:r>
              <a:rPr lang="en-GB" b="1" i="0" dirty="0">
                <a:solidFill>
                  <a:srgbClr val="231F20"/>
                </a:solidFill>
                <a:effectLst/>
              </a:rPr>
              <a:t>Judaism Homework 2: Comprehension</a:t>
            </a:r>
          </a:p>
          <a:p>
            <a:pPr algn="l"/>
            <a:endParaRPr lang="en-GB" b="1" dirty="0">
              <a:solidFill>
                <a:srgbClr val="231F20"/>
              </a:solidFill>
            </a:endParaRPr>
          </a:p>
          <a:p>
            <a:pPr algn="l"/>
            <a:r>
              <a:rPr lang="en-GB" b="1" dirty="0">
                <a:solidFill>
                  <a:srgbClr val="231F20"/>
                </a:solidFill>
              </a:rPr>
              <a:t>TASK:  </a:t>
            </a:r>
            <a:r>
              <a:rPr lang="en-GB" dirty="0">
                <a:solidFill>
                  <a:srgbClr val="231F20"/>
                </a:solidFill>
              </a:rPr>
              <a:t>Complete the reading then answer the questions on the other side of this sheet.</a:t>
            </a:r>
            <a:endParaRPr lang="en-GB" i="0" dirty="0">
              <a:solidFill>
                <a:srgbClr val="231F20"/>
              </a:solidFill>
              <a:effectLst/>
            </a:endParaRPr>
          </a:p>
          <a:p>
            <a:pPr algn="l"/>
            <a:endParaRPr lang="en-GB" b="1" dirty="0">
              <a:solidFill>
                <a:srgbClr val="231F20"/>
              </a:solidFill>
            </a:endParaRPr>
          </a:p>
          <a:p>
            <a:pPr algn="l"/>
            <a:r>
              <a:rPr lang="en-GB" sz="1200" b="1" i="0" dirty="0">
                <a:solidFill>
                  <a:srgbClr val="231F20"/>
                </a:solidFill>
                <a:effectLst/>
                <a:latin typeface="ReithSans"/>
              </a:rPr>
              <a:t>The Jewish covenant</a:t>
            </a:r>
          </a:p>
          <a:p>
            <a:pPr algn="l"/>
            <a:endParaRPr lang="en-GB" sz="1200" b="1" i="0" dirty="0">
              <a:solidFill>
                <a:srgbClr val="231F20"/>
              </a:solidFill>
              <a:effectLst/>
              <a:latin typeface="ReithSans"/>
            </a:endParaRPr>
          </a:p>
          <a:p>
            <a:r>
              <a:rPr lang="en-GB" sz="1200" b="1" dirty="0">
                <a:solidFill>
                  <a:srgbClr val="231F20"/>
                </a:solidFill>
                <a:effectLst/>
              </a:rPr>
              <a:t>What is a covenant?</a:t>
            </a:r>
          </a:p>
          <a:p>
            <a:r>
              <a:rPr lang="en-GB" sz="1200" dirty="0">
                <a:solidFill>
                  <a:srgbClr val="231F20"/>
                </a:solidFill>
                <a:effectLst/>
              </a:rPr>
              <a:t>The word covenant means agreement, such as a contract between two people.</a:t>
            </a:r>
          </a:p>
          <a:p>
            <a:r>
              <a:rPr lang="en-GB" sz="1200" dirty="0">
                <a:solidFill>
                  <a:srgbClr val="231F20"/>
                </a:solidFill>
                <a:effectLst/>
              </a:rPr>
              <a:t>Jews see their relationship with God as a covenant, or an agreement. They believe that God asks them to do certain things, and in return he will take special care of them.</a:t>
            </a:r>
          </a:p>
          <a:p>
            <a:endParaRPr lang="en-GB" sz="1200" dirty="0">
              <a:solidFill>
                <a:srgbClr val="231F20"/>
              </a:solidFill>
              <a:effectLst/>
            </a:endParaRPr>
          </a:p>
          <a:p>
            <a:r>
              <a:rPr lang="en-GB" sz="1200" dirty="0">
                <a:solidFill>
                  <a:srgbClr val="231F20"/>
                </a:solidFill>
                <a:effectLst/>
              </a:rPr>
              <a:t>The first covenant began between God and the founder of the Jewish people, Abraham. Abraham was the first person to introduce the idea of </a:t>
            </a:r>
            <a:r>
              <a:rPr lang="en-GB" sz="1200" b="1" dirty="0">
                <a:solidFill>
                  <a:srgbClr val="231F20"/>
                </a:solidFill>
                <a:effectLst/>
              </a:rPr>
              <a:t>monotheism</a:t>
            </a:r>
            <a:r>
              <a:rPr lang="en-GB" sz="1200" dirty="0">
                <a:solidFill>
                  <a:srgbClr val="231F20"/>
                </a:solidFill>
                <a:effectLst/>
              </a:rPr>
              <a:t>, or the belief in only one God. Before this people worshipped many gods, this form of religion is known as </a:t>
            </a:r>
            <a:r>
              <a:rPr lang="en-GB" sz="1200" b="1" dirty="0">
                <a:solidFill>
                  <a:srgbClr val="231F20"/>
                </a:solidFill>
                <a:effectLst/>
              </a:rPr>
              <a:t>polytheism</a:t>
            </a:r>
            <a:r>
              <a:rPr lang="en-GB" sz="1200" dirty="0">
                <a:solidFill>
                  <a:srgbClr val="231F20"/>
                </a:solidFill>
                <a:effectLst/>
              </a:rPr>
              <a:t>.</a:t>
            </a:r>
          </a:p>
          <a:p>
            <a:endParaRPr lang="en-GB" sz="1200" dirty="0">
              <a:solidFill>
                <a:srgbClr val="231F20"/>
              </a:solidFill>
              <a:effectLst/>
            </a:endParaRPr>
          </a:p>
          <a:p>
            <a:r>
              <a:rPr lang="en-GB" sz="1200" dirty="0">
                <a:solidFill>
                  <a:srgbClr val="231F20"/>
                </a:solidFill>
                <a:effectLst/>
              </a:rPr>
              <a:t>Abraham was originally known as Abram, but was renamed Abraham by God which means ‘father of many nations’.</a:t>
            </a:r>
          </a:p>
          <a:p>
            <a:pPr algn="l"/>
            <a:endParaRPr lang="en-GB" sz="1200" b="1" i="0" dirty="0">
              <a:solidFill>
                <a:srgbClr val="231F20"/>
              </a:solidFill>
              <a:effectLst/>
            </a:endParaRPr>
          </a:p>
          <a:p>
            <a:pPr algn="l"/>
            <a:endParaRPr lang="en-GB" sz="1200" b="1" dirty="0">
              <a:solidFill>
                <a:srgbClr val="231F20"/>
              </a:solidFill>
            </a:endParaRPr>
          </a:p>
          <a:p>
            <a:pPr algn="l"/>
            <a:r>
              <a:rPr lang="en-GB" sz="1200" b="1" i="0" dirty="0">
                <a:solidFill>
                  <a:srgbClr val="231F20"/>
                </a:solidFill>
                <a:effectLst/>
              </a:rPr>
              <a:t>The Abrahamic covenant</a:t>
            </a:r>
          </a:p>
          <a:p>
            <a:pPr algn="l"/>
            <a:endParaRPr lang="en-GB" sz="1200" b="1" i="0" dirty="0">
              <a:solidFill>
                <a:srgbClr val="231F20"/>
              </a:solidFill>
              <a:effectLst/>
            </a:endParaRPr>
          </a:p>
          <a:p>
            <a:r>
              <a:rPr lang="en-GB" sz="1200" dirty="0">
                <a:solidFill>
                  <a:srgbClr val="231F20"/>
                </a:solidFill>
                <a:effectLst/>
              </a:rPr>
              <a:t>The covenant between Abraham and God consisted of three separate parts:</a:t>
            </a:r>
          </a:p>
          <a:p>
            <a:pPr>
              <a:buFont typeface="Arial" panose="020B0604020202020204" pitchFamily="34" charset="0"/>
              <a:buChar char="•"/>
            </a:pPr>
            <a:r>
              <a:rPr lang="en-GB" sz="1200" dirty="0">
                <a:solidFill>
                  <a:srgbClr val="231F20"/>
                </a:solidFill>
                <a:effectLst/>
              </a:rPr>
              <a:t>the promised land</a:t>
            </a:r>
          </a:p>
          <a:p>
            <a:pPr>
              <a:buFont typeface="Arial" panose="020B0604020202020204" pitchFamily="34" charset="0"/>
              <a:buChar char="•"/>
            </a:pPr>
            <a:r>
              <a:rPr lang="en-GB" sz="1200" dirty="0">
                <a:solidFill>
                  <a:srgbClr val="231F20"/>
                </a:solidFill>
                <a:effectLst/>
              </a:rPr>
              <a:t>the promise of the descendants</a:t>
            </a:r>
          </a:p>
          <a:p>
            <a:pPr>
              <a:buFont typeface="Arial" panose="020B0604020202020204" pitchFamily="34" charset="0"/>
              <a:buChar char="•"/>
            </a:pPr>
            <a:r>
              <a:rPr lang="en-GB" sz="1200" dirty="0">
                <a:solidFill>
                  <a:srgbClr val="231F20"/>
                </a:solidFill>
                <a:effectLst/>
              </a:rPr>
              <a:t>the promise of blessing and redemption</a:t>
            </a:r>
          </a:p>
          <a:p>
            <a:pPr>
              <a:buFont typeface="Arial" panose="020B0604020202020204" pitchFamily="34" charset="0"/>
              <a:buChar char="•"/>
            </a:pPr>
            <a:endParaRPr lang="en-GB" sz="1200" dirty="0">
              <a:solidFill>
                <a:srgbClr val="231F20"/>
              </a:solidFill>
            </a:endParaRPr>
          </a:p>
          <a:p>
            <a:r>
              <a:rPr lang="en-GB" sz="1200" b="1" dirty="0">
                <a:solidFill>
                  <a:srgbClr val="231F20"/>
                </a:solidFill>
                <a:effectLst/>
              </a:rPr>
              <a:t>The promised land</a:t>
            </a:r>
          </a:p>
          <a:p>
            <a:endParaRPr lang="en-GB" sz="1200" b="1" dirty="0">
              <a:solidFill>
                <a:srgbClr val="231F20"/>
              </a:solidFill>
              <a:effectLst/>
            </a:endParaRPr>
          </a:p>
          <a:p>
            <a:r>
              <a:rPr lang="en-GB" sz="1200" dirty="0">
                <a:solidFill>
                  <a:srgbClr val="231F20"/>
                </a:solidFill>
                <a:effectLst/>
              </a:rPr>
              <a:t>The first part of the covenant is known as the promised land and can be found in Genesis 12:1, where Abraham is called by God to leave Ur and go to a place known as Canaan. The land of Canaan then became known as Israel. Israel was named after Abraham's grandson and is often referred to as the promised land because God promised to give the land to the descendants of Abraham.</a:t>
            </a:r>
          </a:p>
          <a:p>
            <a:pPr>
              <a:buFont typeface="Arial" panose="020B0604020202020204" pitchFamily="34" charset="0"/>
              <a:buChar char="•"/>
            </a:pPr>
            <a:endParaRPr lang="en-GB" sz="1200" b="1" dirty="0">
              <a:solidFill>
                <a:srgbClr val="231F20"/>
              </a:solidFill>
              <a:effectLst/>
            </a:endParaRPr>
          </a:p>
          <a:p>
            <a:r>
              <a:rPr lang="en-GB" sz="1200" b="1" dirty="0">
                <a:solidFill>
                  <a:srgbClr val="231F20"/>
                </a:solidFill>
                <a:effectLst/>
              </a:rPr>
              <a:t>The promise of the descendants</a:t>
            </a:r>
          </a:p>
          <a:p>
            <a:endParaRPr lang="en-GB" sz="1200" b="1" dirty="0">
              <a:solidFill>
                <a:srgbClr val="231F20"/>
              </a:solidFill>
              <a:effectLst/>
            </a:endParaRPr>
          </a:p>
          <a:p>
            <a:r>
              <a:rPr lang="en-GB" sz="1200" dirty="0">
                <a:solidFill>
                  <a:srgbClr val="231F20"/>
                </a:solidFill>
                <a:effectLst/>
              </a:rPr>
              <a:t>The second part of the covenant is known as the promise of the descendants and can be found in Genesis 12:2. This is where God promised Abraham that he would make a great nation out of him – I will increase your numbers very, very much, and I will make you into nations.... This is when God changed Abram’s name to Abraham meaning ‘father of many nations’.</a:t>
            </a:r>
          </a:p>
          <a:p>
            <a:pPr>
              <a:buFont typeface="Arial" panose="020B0604020202020204" pitchFamily="34" charset="0"/>
              <a:buChar char="•"/>
            </a:pPr>
            <a:endParaRPr lang="en-GB" sz="1200" b="1" dirty="0">
              <a:solidFill>
                <a:srgbClr val="231F20"/>
              </a:solidFill>
              <a:effectLst/>
            </a:endParaRPr>
          </a:p>
          <a:p>
            <a:r>
              <a:rPr lang="en-GB" sz="1200" b="1" dirty="0">
                <a:solidFill>
                  <a:srgbClr val="231F20"/>
                </a:solidFill>
                <a:effectLst/>
              </a:rPr>
              <a:t>The promise of blessing and redemption</a:t>
            </a:r>
          </a:p>
          <a:p>
            <a:endParaRPr lang="en-GB" sz="1200" b="1" dirty="0">
              <a:solidFill>
                <a:srgbClr val="231F20"/>
              </a:solidFill>
              <a:effectLst/>
            </a:endParaRPr>
          </a:p>
          <a:p>
            <a:r>
              <a:rPr lang="en-GB" sz="1200" dirty="0">
                <a:solidFill>
                  <a:srgbClr val="231F20"/>
                </a:solidFill>
                <a:effectLst/>
              </a:rPr>
              <a:t>The third and last part of the Abrahamic covenant is known as the promise of blessing and redemption. It can be found in Genesis 12:1-3, where God promises to bless Abraham and all of his descendants. </a:t>
            </a:r>
          </a:p>
        </p:txBody>
      </p:sp>
    </p:spTree>
    <p:extLst>
      <p:ext uri="{BB962C8B-B14F-4D97-AF65-F5344CB8AC3E}">
        <p14:creationId xmlns:p14="http://schemas.microsoft.com/office/powerpoint/2010/main" val="117315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B00C6128-D5F9-4912-B366-43FD4FE0E20A}"/>
              </a:ext>
            </a:extLst>
          </p:cNvPr>
          <p:cNvGraphicFramePr>
            <a:graphicFrameLocks noGrp="1"/>
          </p:cNvGraphicFramePr>
          <p:nvPr/>
        </p:nvGraphicFramePr>
        <p:xfrm>
          <a:off x="155448" y="161544"/>
          <a:ext cx="6525768" cy="9592058"/>
        </p:xfrm>
        <a:graphic>
          <a:graphicData uri="http://schemas.openxmlformats.org/drawingml/2006/table">
            <a:tbl>
              <a:tblPr firstRow="1" bandRow="1">
                <a:tableStyleId>{5940675A-B579-460E-94D1-54222C63F5DA}</a:tableStyleId>
              </a:tblPr>
              <a:tblGrid>
                <a:gridCol w="1685544">
                  <a:extLst>
                    <a:ext uri="{9D8B030D-6E8A-4147-A177-3AD203B41FA5}">
                      <a16:colId xmlns:a16="http://schemas.microsoft.com/office/drawing/2014/main" val="4262571897"/>
                    </a:ext>
                  </a:extLst>
                </a:gridCol>
                <a:gridCol w="4840224">
                  <a:extLst>
                    <a:ext uri="{9D8B030D-6E8A-4147-A177-3AD203B41FA5}">
                      <a16:colId xmlns:a16="http://schemas.microsoft.com/office/drawing/2014/main" val="1665539612"/>
                    </a:ext>
                  </a:extLst>
                </a:gridCol>
              </a:tblGrid>
              <a:tr h="475839">
                <a:tc>
                  <a:txBody>
                    <a:bodyPr/>
                    <a:lstStyle/>
                    <a:p>
                      <a:r>
                        <a:rPr lang="en-GB" b="1" dirty="0"/>
                        <a:t>Question</a:t>
                      </a:r>
                    </a:p>
                  </a:txBody>
                  <a:tcPr/>
                </a:tc>
                <a:tc>
                  <a:txBody>
                    <a:bodyPr/>
                    <a:lstStyle/>
                    <a:p>
                      <a:r>
                        <a:rPr lang="en-GB" b="1" dirty="0"/>
                        <a:t>Answer</a:t>
                      </a:r>
                    </a:p>
                  </a:txBody>
                  <a:tcPr/>
                </a:tc>
                <a:extLst>
                  <a:ext uri="{0D108BD9-81ED-4DB2-BD59-A6C34878D82A}">
                    <a16:rowId xmlns:a16="http://schemas.microsoft.com/office/drawing/2014/main" val="1757831608"/>
                  </a:ext>
                </a:extLst>
              </a:tr>
              <a:tr h="1302317">
                <a:tc>
                  <a:txBody>
                    <a:bodyPr/>
                    <a:lstStyle/>
                    <a:p>
                      <a:r>
                        <a:rPr lang="en-GB" dirty="0"/>
                        <a:t>What is a covenant?</a:t>
                      </a:r>
                    </a:p>
                  </a:txBody>
                  <a:tcPr/>
                </a:tc>
                <a:tc>
                  <a:txBody>
                    <a:bodyPr/>
                    <a:lstStyle/>
                    <a:p>
                      <a:endParaRPr lang="en-GB"/>
                    </a:p>
                  </a:txBody>
                  <a:tcPr/>
                </a:tc>
                <a:extLst>
                  <a:ext uri="{0D108BD9-81ED-4DB2-BD59-A6C34878D82A}">
                    <a16:rowId xmlns:a16="http://schemas.microsoft.com/office/drawing/2014/main" val="1173841567"/>
                  </a:ext>
                </a:extLst>
              </a:tr>
              <a:tr h="1302317">
                <a:tc>
                  <a:txBody>
                    <a:bodyPr/>
                    <a:lstStyle/>
                    <a:p>
                      <a:r>
                        <a:rPr lang="en-GB" dirty="0"/>
                        <a:t>What was the main religion that people had before Abraham?</a:t>
                      </a:r>
                    </a:p>
                  </a:txBody>
                  <a:tcPr/>
                </a:tc>
                <a:tc>
                  <a:txBody>
                    <a:bodyPr/>
                    <a:lstStyle/>
                    <a:p>
                      <a:endParaRPr lang="en-GB"/>
                    </a:p>
                  </a:txBody>
                  <a:tcPr/>
                </a:tc>
                <a:extLst>
                  <a:ext uri="{0D108BD9-81ED-4DB2-BD59-A6C34878D82A}">
                    <a16:rowId xmlns:a16="http://schemas.microsoft.com/office/drawing/2014/main" val="544441492"/>
                  </a:ext>
                </a:extLst>
              </a:tr>
              <a:tr h="13023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Why did God change Abraham’s name from Abram to Abraham?</a:t>
                      </a:r>
                    </a:p>
                    <a:p>
                      <a:endParaRPr lang="en-GB" dirty="0"/>
                    </a:p>
                  </a:txBody>
                  <a:tcPr/>
                </a:tc>
                <a:tc>
                  <a:txBody>
                    <a:bodyPr/>
                    <a:lstStyle/>
                    <a:p>
                      <a:endParaRPr lang="en-GB"/>
                    </a:p>
                  </a:txBody>
                  <a:tcPr/>
                </a:tc>
                <a:extLst>
                  <a:ext uri="{0D108BD9-81ED-4DB2-BD59-A6C34878D82A}">
                    <a16:rowId xmlns:a16="http://schemas.microsoft.com/office/drawing/2014/main" val="1358509664"/>
                  </a:ext>
                </a:extLst>
              </a:tr>
              <a:tr h="13023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t>What does the name Abraham mean?</a:t>
                      </a:r>
                    </a:p>
                    <a:p>
                      <a:endParaRPr lang="en-GB" dirty="0"/>
                    </a:p>
                  </a:txBody>
                  <a:tcPr/>
                </a:tc>
                <a:tc>
                  <a:txBody>
                    <a:bodyPr/>
                    <a:lstStyle/>
                    <a:p>
                      <a:endParaRPr lang="en-GB"/>
                    </a:p>
                  </a:txBody>
                  <a:tcPr/>
                </a:tc>
                <a:extLst>
                  <a:ext uri="{0D108BD9-81ED-4DB2-BD59-A6C34878D82A}">
                    <a16:rowId xmlns:a16="http://schemas.microsoft.com/office/drawing/2014/main" val="4008879605"/>
                  </a:ext>
                </a:extLst>
              </a:tr>
              <a:tr h="1302317">
                <a:tc>
                  <a:txBody>
                    <a:bodyPr/>
                    <a:lstStyle/>
                    <a:p>
                      <a:r>
                        <a:rPr lang="en-GB" dirty="0"/>
                        <a:t>What land is Abraham called to leave and where does he go?</a:t>
                      </a:r>
                    </a:p>
                  </a:txBody>
                  <a:tcPr/>
                </a:tc>
                <a:tc>
                  <a:txBody>
                    <a:bodyPr/>
                    <a:lstStyle/>
                    <a:p>
                      <a:endParaRPr lang="en-GB"/>
                    </a:p>
                  </a:txBody>
                  <a:tcPr/>
                </a:tc>
                <a:extLst>
                  <a:ext uri="{0D108BD9-81ED-4DB2-BD59-A6C34878D82A}">
                    <a16:rowId xmlns:a16="http://schemas.microsoft.com/office/drawing/2014/main" val="3830613452"/>
                  </a:ext>
                </a:extLst>
              </a:tr>
              <a:tr h="1302317">
                <a:tc>
                  <a:txBody>
                    <a:bodyPr/>
                    <a:lstStyle/>
                    <a:p>
                      <a:r>
                        <a:rPr lang="en-GB" dirty="0"/>
                        <a:t>What did the land of Canaan become known as?</a:t>
                      </a:r>
                    </a:p>
                  </a:txBody>
                  <a:tcPr/>
                </a:tc>
                <a:tc>
                  <a:txBody>
                    <a:bodyPr/>
                    <a:lstStyle/>
                    <a:p>
                      <a:endParaRPr lang="en-GB"/>
                    </a:p>
                  </a:txBody>
                  <a:tcPr/>
                </a:tc>
                <a:extLst>
                  <a:ext uri="{0D108BD9-81ED-4DB2-BD59-A6C34878D82A}">
                    <a16:rowId xmlns:a16="http://schemas.microsoft.com/office/drawing/2014/main" val="903264311"/>
                  </a:ext>
                </a:extLst>
              </a:tr>
              <a:tr h="1302317">
                <a:tc>
                  <a:txBody>
                    <a:bodyPr/>
                    <a:lstStyle/>
                    <a:p>
                      <a:r>
                        <a:rPr lang="en-GB" dirty="0"/>
                        <a:t>What book, chapter and verse can the promise of the descendants be found?</a:t>
                      </a:r>
                    </a:p>
                  </a:txBody>
                  <a:tcPr/>
                </a:tc>
                <a:tc>
                  <a:txBody>
                    <a:bodyPr/>
                    <a:lstStyle/>
                    <a:p>
                      <a:endParaRPr lang="en-GB" dirty="0"/>
                    </a:p>
                  </a:txBody>
                  <a:tcPr/>
                </a:tc>
                <a:extLst>
                  <a:ext uri="{0D108BD9-81ED-4DB2-BD59-A6C34878D82A}">
                    <a16:rowId xmlns:a16="http://schemas.microsoft.com/office/drawing/2014/main" val="392616755"/>
                  </a:ext>
                </a:extLst>
              </a:tr>
            </a:tbl>
          </a:graphicData>
        </a:graphic>
      </p:graphicFrame>
    </p:spTree>
    <p:extLst>
      <p:ext uri="{BB962C8B-B14F-4D97-AF65-F5344CB8AC3E}">
        <p14:creationId xmlns:p14="http://schemas.microsoft.com/office/powerpoint/2010/main" val="999986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6CBA3CA-DEEA-4521-BDA7-D3D7AA00661E}"/>
              </a:ext>
            </a:extLst>
          </p:cNvPr>
          <p:cNvGraphicFramePr>
            <a:graphicFrameLocks noGrp="1"/>
          </p:cNvGraphicFramePr>
          <p:nvPr/>
        </p:nvGraphicFramePr>
        <p:xfrm>
          <a:off x="0" y="1234440"/>
          <a:ext cx="3418452" cy="8074660"/>
        </p:xfrm>
        <a:graphic>
          <a:graphicData uri="http://schemas.openxmlformats.org/drawingml/2006/table">
            <a:tbl>
              <a:tblPr firstRow="1" bandRow="1">
                <a:tableStyleId>{5940675A-B579-460E-94D1-54222C63F5DA}</a:tableStyleId>
              </a:tblPr>
              <a:tblGrid>
                <a:gridCol w="1709226">
                  <a:extLst>
                    <a:ext uri="{9D8B030D-6E8A-4147-A177-3AD203B41FA5}">
                      <a16:colId xmlns:a16="http://schemas.microsoft.com/office/drawing/2014/main" val="3517225369"/>
                    </a:ext>
                  </a:extLst>
                </a:gridCol>
                <a:gridCol w="1709226">
                  <a:extLst>
                    <a:ext uri="{9D8B030D-6E8A-4147-A177-3AD203B41FA5}">
                      <a16:colId xmlns:a16="http://schemas.microsoft.com/office/drawing/2014/main" val="2904149207"/>
                    </a:ext>
                  </a:extLst>
                </a:gridCol>
              </a:tblGrid>
              <a:tr h="370840">
                <a:tc>
                  <a:txBody>
                    <a:bodyPr/>
                    <a:lstStyle/>
                    <a:p>
                      <a:r>
                        <a:rPr lang="en-GB" dirty="0"/>
                        <a:t>Questions</a:t>
                      </a:r>
                    </a:p>
                  </a:txBody>
                  <a:tcPr/>
                </a:tc>
                <a:tc>
                  <a:txBody>
                    <a:bodyPr/>
                    <a:lstStyle/>
                    <a:p>
                      <a:r>
                        <a:rPr lang="en-GB" dirty="0"/>
                        <a:t>Answers</a:t>
                      </a:r>
                    </a:p>
                  </a:txBody>
                  <a:tcPr/>
                </a:tc>
                <a:extLst>
                  <a:ext uri="{0D108BD9-81ED-4DB2-BD59-A6C34878D82A}">
                    <a16:rowId xmlns:a16="http://schemas.microsoft.com/office/drawing/2014/main" val="1068637445"/>
                  </a:ext>
                </a:extLst>
              </a:tr>
              <a:tr h="370840">
                <a:tc>
                  <a:txBody>
                    <a:bodyPr/>
                    <a:lstStyle/>
                    <a:p>
                      <a:r>
                        <a:rPr lang="en-GB" dirty="0"/>
                        <a:t>Who is the common founder of Judaism, Christianity and Islam?</a:t>
                      </a:r>
                    </a:p>
                  </a:txBody>
                  <a:tcPr/>
                </a:tc>
                <a:tc>
                  <a:txBody>
                    <a:bodyPr/>
                    <a:lstStyle/>
                    <a:p>
                      <a:r>
                        <a:rPr lang="en-GB" dirty="0"/>
                        <a:t>Abraham.</a:t>
                      </a:r>
                    </a:p>
                  </a:txBody>
                  <a:tcPr/>
                </a:tc>
                <a:extLst>
                  <a:ext uri="{0D108BD9-81ED-4DB2-BD59-A6C34878D82A}">
                    <a16:rowId xmlns:a16="http://schemas.microsoft.com/office/drawing/2014/main" val="1436673573"/>
                  </a:ext>
                </a:extLst>
              </a:tr>
              <a:tr h="370840">
                <a:tc>
                  <a:txBody>
                    <a:bodyPr/>
                    <a:lstStyle/>
                    <a:p>
                      <a:r>
                        <a:rPr lang="en-GB" dirty="0"/>
                        <a:t>What is monotheism?</a:t>
                      </a:r>
                    </a:p>
                  </a:txBody>
                  <a:tcPr/>
                </a:tc>
                <a:tc>
                  <a:txBody>
                    <a:bodyPr/>
                    <a:lstStyle/>
                    <a:p>
                      <a:r>
                        <a:rPr lang="en-GB" dirty="0"/>
                        <a:t>The belief in one God.</a:t>
                      </a:r>
                    </a:p>
                  </a:txBody>
                  <a:tcPr/>
                </a:tc>
                <a:extLst>
                  <a:ext uri="{0D108BD9-81ED-4DB2-BD59-A6C34878D82A}">
                    <a16:rowId xmlns:a16="http://schemas.microsoft.com/office/drawing/2014/main" val="3360547435"/>
                  </a:ext>
                </a:extLst>
              </a:tr>
              <a:tr h="370840">
                <a:tc>
                  <a:txBody>
                    <a:bodyPr/>
                    <a:lstStyle/>
                    <a:p>
                      <a:r>
                        <a:rPr lang="en-GB" dirty="0"/>
                        <a:t>What must someone be in order to be Jewish?</a:t>
                      </a:r>
                    </a:p>
                  </a:txBody>
                  <a:tcPr/>
                </a:tc>
                <a:tc>
                  <a:txBody>
                    <a:bodyPr/>
                    <a:lstStyle/>
                    <a:p>
                      <a:r>
                        <a:rPr lang="en-GB" dirty="0"/>
                        <a:t>A descendant of Abraham.</a:t>
                      </a:r>
                    </a:p>
                  </a:txBody>
                  <a:tcPr/>
                </a:tc>
                <a:extLst>
                  <a:ext uri="{0D108BD9-81ED-4DB2-BD59-A6C34878D82A}">
                    <a16:rowId xmlns:a16="http://schemas.microsoft.com/office/drawing/2014/main" val="2622385368"/>
                  </a:ext>
                </a:extLst>
              </a:tr>
              <a:tr h="370840">
                <a:tc>
                  <a:txBody>
                    <a:bodyPr/>
                    <a:lstStyle/>
                    <a:p>
                      <a:r>
                        <a:rPr lang="en-GB" dirty="0"/>
                        <a:t>What is a covenant?</a:t>
                      </a:r>
                    </a:p>
                  </a:txBody>
                  <a:tcPr/>
                </a:tc>
                <a:tc>
                  <a:txBody>
                    <a:bodyPr/>
                    <a:lstStyle/>
                    <a:p>
                      <a:r>
                        <a:rPr lang="en-GB" dirty="0"/>
                        <a:t>A promise or an agreement.</a:t>
                      </a:r>
                    </a:p>
                  </a:txBody>
                  <a:tcPr/>
                </a:tc>
                <a:extLst>
                  <a:ext uri="{0D108BD9-81ED-4DB2-BD59-A6C34878D82A}">
                    <a16:rowId xmlns:a16="http://schemas.microsoft.com/office/drawing/2014/main" val="4039000645"/>
                  </a:ext>
                </a:extLst>
              </a:tr>
              <a:tr h="370840">
                <a:tc>
                  <a:txBody>
                    <a:bodyPr/>
                    <a:lstStyle/>
                    <a:p>
                      <a:r>
                        <a:rPr lang="en-GB" dirty="0"/>
                        <a:t>What percentage of the world’s population is Jewish?</a:t>
                      </a:r>
                    </a:p>
                  </a:txBody>
                  <a:tcPr/>
                </a:tc>
                <a:tc>
                  <a:txBody>
                    <a:bodyPr/>
                    <a:lstStyle/>
                    <a:p>
                      <a:r>
                        <a:rPr lang="en-GB" dirty="0"/>
                        <a:t>0.18%</a:t>
                      </a:r>
                    </a:p>
                  </a:txBody>
                  <a:tcPr/>
                </a:tc>
                <a:extLst>
                  <a:ext uri="{0D108BD9-81ED-4DB2-BD59-A6C34878D82A}">
                    <a16:rowId xmlns:a16="http://schemas.microsoft.com/office/drawing/2014/main" val="1387977963"/>
                  </a:ext>
                </a:extLst>
              </a:tr>
              <a:tr h="370840">
                <a:tc>
                  <a:txBody>
                    <a:bodyPr/>
                    <a:lstStyle/>
                    <a:p>
                      <a:r>
                        <a:rPr lang="en-GB" dirty="0"/>
                        <a:t>Where do Jews get the law to live by from?</a:t>
                      </a:r>
                    </a:p>
                  </a:txBody>
                  <a:tcPr/>
                </a:tc>
                <a:tc>
                  <a:txBody>
                    <a:bodyPr/>
                    <a:lstStyle/>
                    <a:p>
                      <a:r>
                        <a:rPr lang="en-GB" dirty="0"/>
                        <a:t>The Torah.</a:t>
                      </a:r>
                    </a:p>
                  </a:txBody>
                  <a:tcPr/>
                </a:tc>
                <a:extLst>
                  <a:ext uri="{0D108BD9-81ED-4DB2-BD59-A6C34878D82A}">
                    <a16:rowId xmlns:a16="http://schemas.microsoft.com/office/drawing/2014/main" val="627626058"/>
                  </a:ext>
                </a:extLst>
              </a:tr>
              <a:tr h="370840">
                <a:tc>
                  <a:txBody>
                    <a:bodyPr/>
                    <a:lstStyle/>
                    <a:p>
                      <a:r>
                        <a:rPr lang="en-GB" dirty="0"/>
                        <a:t>How many mitzvot are there in the Torah?</a:t>
                      </a:r>
                    </a:p>
                  </a:txBody>
                  <a:tcPr/>
                </a:tc>
                <a:tc>
                  <a:txBody>
                    <a:bodyPr/>
                    <a:lstStyle/>
                    <a:p>
                      <a:r>
                        <a:rPr lang="en-GB" dirty="0"/>
                        <a:t>613</a:t>
                      </a:r>
                    </a:p>
                  </a:txBody>
                  <a:tcPr/>
                </a:tc>
                <a:extLst>
                  <a:ext uri="{0D108BD9-81ED-4DB2-BD59-A6C34878D82A}">
                    <a16:rowId xmlns:a16="http://schemas.microsoft.com/office/drawing/2014/main" val="275106304"/>
                  </a:ext>
                </a:extLst>
              </a:tr>
              <a:tr h="370840">
                <a:tc>
                  <a:txBody>
                    <a:bodyPr/>
                    <a:lstStyle/>
                    <a:p>
                      <a:r>
                        <a:rPr lang="en-GB" dirty="0"/>
                        <a:t>What are the most important mitzvot?</a:t>
                      </a:r>
                    </a:p>
                  </a:txBody>
                  <a:tcPr/>
                </a:tc>
                <a:tc>
                  <a:txBody>
                    <a:bodyPr/>
                    <a:lstStyle/>
                    <a:p>
                      <a:r>
                        <a:rPr lang="en-GB" dirty="0"/>
                        <a:t>The 10 commandments.</a:t>
                      </a:r>
                    </a:p>
                  </a:txBody>
                  <a:tcPr/>
                </a:tc>
                <a:extLst>
                  <a:ext uri="{0D108BD9-81ED-4DB2-BD59-A6C34878D82A}">
                    <a16:rowId xmlns:a16="http://schemas.microsoft.com/office/drawing/2014/main" val="1846920724"/>
                  </a:ext>
                </a:extLst>
              </a:tr>
              <a:tr h="370840">
                <a:tc>
                  <a:txBody>
                    <a:bodyPr/>
                    <a:lstStyle/>
                    <a:p>
                      <a:r>
                        <a:rPr lang="en-GB" dirty="0"/>
                        <a:t>What are the two main types of Jew?</a:t>
                      </a:r>
                    </a:p>
                  </a:txBody>
                  <a:tcPr/>
                </a:tc>
                <a:tc>
                  <a:txBody>
                    <a:bodyPr/>
                    <a:lstStyle/>
                    <a:p>
                      <a:r>
                        <a:rPr lang="en-GB" dirty="0"/>
                        <a:t>Orthodox and Reform.</a:t>
                      </a:r>
                    </a:p>
                  </a:txBody>
                  <a:tcPr/>
                </a:tc>
                <a:extLst>
                  <a:ext uri="{0D108BD9-81ED-4DB2-BD59-A6C34878D82A}">
                    <a16:rowId xmlns:a16="http://schemas.microsoft.com/office/drawing/2014/main" val="2104320507"/>
                  </a:ext>
                </a:extLst>
              </a:tr>
              <a:tr h="370840">
                <a:tc>
                  <a:txBody>
                    <a:bodyPr/>
                    <a:lstStyle/>
                    <a:p>
                      <a:r>
                        <a:rPr lang="en-GB" dirty="0"/>
                        <a:t>What are the three main beliefs in Judaism? </a:t>
                      </a:r>
                    </a:p>
                  </a:txBody>
                  <a:tcPr/>
                </a:tc>
                <a:tc>
                  <a:txBody>
                    <a:bodyPr/>
                    <a:lstStyle/>
                    <a:p>
                      <a:pPr marL="342900" indent="-342900">
                        <a:buAutoNum type="arabicPeriod"/>
                      </a:pPr>
                      <a:r>
                        <a:rPr lang="en-GB" dirty="0"/>
                        <a:t>Belief in one God.</a:t>
                      </a:r>
                    </a:p>
                    <a:p>
                      <a:pPr marL="342900" indent="-342900">
                        <a:buAutoNum type="arabicPeriod"/>
                      </a:pPr>
                      <a:r>
                        <a:rPr lang="en-GB" dirty="0"/>
                        <a:t>They are a family as descendants of Abraham.</a:t>
                      </a:r>
                    </a:p>
                    <a:p>
                      <a:pPr marL="342900" indent="-342900">
                        <a:buAutoNum type="arabicPeriod"/>
                      </a:pPr>
                      <a:r>
                        <a:rPr lang="en-GB" dirty="0"/>
                        <a:t>God made a covenant with them.</a:t>
                      </a:r>
                    </a:p>
                  </a:txBody>
                  <a:tcPr/>
                </a:tc>
                <a:extLst>
                  <a:ext uri="{0D108BD9-81ED-4DB2-BD59-A6C34878D82A}">
                    <a16:rowId xmlns:a16="http://schemas.microsoft.com/office/drawing/2014/main" val="1896984894"/>
                  </a:ext>
                </a:extLst>
              </a:tr>
            </a:tbl>
          </a:graphicData>
        </a:graphic>
      </p:graphicFrame>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Judaism Homework 3: Knowledge Outcomes</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3439550" y="1722569"/>
            <a:ext cx="3231073" cy="3925947"/>
          </a:xfrm>
          <a:prstGeom prst="rect">
            <a:avLst/>
          </a:prstGeom>
          <a:noFill/>
        </p:spPr>
        <p:txBody>
          <a:bodyPr wrap="square" rtlCol="0">
            <a:spAutoFit/>
          </a:bodyPr>
          <a:lstStyle/>
          <a:p>
            <a:r>
              <a:rPr lang="en-GB" sz="1200" dirty="0"/>
              <a:t>Task: Use look, cover, write, check for these 10 knowledge outcomes.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through all 10 questions and answers.</a:t>
            </a:r>
          </a:p>
          <a:p>
            <a:pPr marL="342900" lvl="0" indent="-342900">
              <a:lnSpc>
                <a:spcPct val="107000"/>
              </a:lnSpc>
              <a:spcAft>
                <a:spcPts val="800"/>
              </a:spcAft>
              <a:buFont typeface="+mj-lt"/>
              <a:buAutoNum type="arabicPeriod"/>
              <a:tabLst>
                <a:tab pos="457200" algn="l"/>
              </a:tabLst>
            </a:pPr>
            <a:r>
              <a:rPr lang="en-GB" sz="12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Cover up the answers and answer the questions.</a:t>
            </a: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Calibri" panose="020F0502020204030204" pitchFamily="34" charset="0"/>
                <a:cs typeface="Times New Roman" panose="02020603050405020304" pitchFamily="18" charset="0"/>
              </a:rPr>
              <a:t>Uncover the answers and in green pen mark your work.</a:t>
            </a:r>
          </a:p>
          <a:p>
            <a:pPr marL="342900" lvl="0" indent="-342900">
              <a:lnSpc>
                <a:spcPct val="107000"/>
              </a:lnSpc>
              <a:spcAft>
                <a:spcPts val="800"/>
              </a:spcAft>
              <a:buFont typeface="+mj-lt"/>
              <a:buAutoNum type="arabicPeriod"/>
              <a:tabLst>
                <a:tab pos="457200" algn="l"/>
              </a:tabLst>
            </a:pPr>
            <a:r>
              <a:rPr lang="en-GB" sz="12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Any that you got wrong, look back over the answers and repeat the process until you have 10/10.</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209386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40019F-DE09-4099-A418-9A7A2B7CA954}"/>
              </a:ext>
            </a:extLst>
          </p:cNvPr>
          <p:cNvSpPr txBox="1"/>
          <p:nvPr/>
        </p:nvSpPr>
        <p:spPr>
          <a:xfrm>
            <a:off x="34290" y="1059626"/>
            <a:ext cx="6546954" cy="7294305"/>
          </a:xfrm>
          <a:prstGeom prst="rect">
            <a:avLst/>
          </a:prstGeom>
          <a:noFill/>
        </p:spPr>
        <p:txBody>
          <a:bodyPr wrap="square">
            <a:spAutoFit/>
          </a:bodyPr>
          <a:lstStyle/>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More than three thousand years ago, Pharaoh Ramses II ruled over Egypt. One of Pharaoh's closest friends Moses, who had been brought up by a princess as her own son. But Moses was a Hebrew, not an Egyptian, and his people were slaves under Ramses II.</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One day Moses saw an Egyptian soldier beating a Hebrew slave, and he was so angry that he killed the Egyptian. Moses then fled to Midian, where he lived for many years as a shepherd. One day, while tending his flock, Moses saw a burning bush.</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bush was ablaze with fire but remained unharmed. Moses understood that God was calling him to save the Hebrews from slavery. Moses didn’t know how he would lead his people out of Egypt, but God promised Moses that He would help him.</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Moses begged the Pharaoh to let his people go, but he refused. Then he performed a miracle! Aaron threw his staff upon the ground and the staff turned into a snake. Sadly, Ramses refused to let the Hebrews go.</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next morning, as the Pharaoh was walking by the river Nile, Moses and Aaron again asked him to let their people go. When Ramses refused, Aaron struck the Nile with his staff and turned the river into blood, so no one could drink from it. But Ramses remained unconvinced and still refused to let the Hebrews go.</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God then sent nine plagues to Egypt, each worse than the earlier. With every plague, Ramses would be afraid, and promise to let the Hebrews go. But as soon as God would lift the plague, he would go back on his word and refuse the Hebrews their freedom once again.</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Then God sent one final, terrible plague to the land of Egypt. He sent his Angel of Death to visit every single household in Egypt, and take away the firstborn child. But Moses had warned the Hebrews, and told them to mark their doors with a special sign. So, that night, when the Angel of Death came to Egypt, he passed over the houses with the special sign, and spared the firstborn of the Hebrews. This was the beginning of the Passover, the Jewish festival that celebrates the 'passing over' of the Angel of Death, and the sparing of the firstborn of the Israelites.</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But the Angel of Death did not spare a single Egyptian family that night, and took even the Pharaoh's son. In despair the Pharaoh told Moses to take his people and to leave Egypt forever.</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When the Pharaoh realised that Moses and the Israelites had actually left Egypt, he sent his army after them, to capture them and bring them back. The Pharaoh's army pursued the Israelites eastwards to the Sea of Reeds, a papyrus lake, which God enabled the Hebrews to cross safely. But the Egyptian army was engulfed by the waters of the lake and each and every Egyptian soldier perished.</a:t>
            </a:r>
            <a:endParaRPr lang="en-GB" sz="1200" dirty="0">
              <a:effectLst/>
              <a:latin typeface="Times New Roman" panose="02020603050405020304" pitchFamily="18" charset="0"/>
              <a:ea typeface="Times New Roman" panose="02020603050405020304" pitchFamily="18" charset="0"/>
            </a:endParaRPr>
          </a:p>
          <a:p>
            <a:r>
              <a:rPr lang="en-GB"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Moses then led his people to Mt. Sinai, where Yahweh again revealed himself to Moses. Out of this revelation came the Covenant between Yahweh and the people of Israel, and the Ten Commandments.</a:t>
            </a:r>
            <a:endParaRPr lang="en-GB" sz="1200" dirty="0">
              <a:effectLst/>
              <a:latin typeface="Times New Roman" panose="02020603050405020304" pitchFamily="18" charset="0"/>
              <a:ea typeface="Times New Roman" panose="02020603050405020304" pitchFamily="18" charset="0"/>
            </a:endParaRPr>
          </a:p>
          <a:p>
            <a:pPr algn="l" fontAlgn="base"/>
            <a:r>
              <a:rPr lang="en-GB" sz="1200" b="0" i="0" dirty="0">
                <a:effectLst/>
                <a:latin typeface="Graphik"/>
              </a:rPr>
              <a:t>as in Eden, instead of spreading God’s goodness, Noah and his family begin again to spread the disaster of human evil. </a:t>
            </a:r>
          </a:p>
        </p:txBody>
      </p:sp>
      <p:sp>
        <p:nvSpPr>
          <p:cNvPr id="4" name="TextBox 3">
            <a:extLst>
              <a:ext uri="{FF2B5EF4-FFF2-40B4-BE49-F238E27FC236}">
                <a16:creationId xmlns:a16="http://schemas.microsoft.com/office/drawing/2014/main" id="{9665F119-733F-422C-9F95-884E2D436A2F}"/>
              </a:ext>
            </a:extLst>
          </p:cNvPr>
          <p:cNvSpPr txBox="1"/>
          <p:nvPr/>
        </p:nvSpPr>
        <p:spPr>
          <a:xfrm>
            <a:off x="155523" y="8373730"/>
            <a:ext cx="6546954" cy="1418209"/>
          </a:xfrm>
          <a:prstGeom prst="rect">
            <a:avLst/>
          </a:prstGeom>
          <a:noFill/>
          <a:ln>
            <a:solidFill>
              <a:schemeClr val="tx1"/>
            </a:solidFill>
          </a:ln>
        </p:spPr>
        <p:txBody>
          <a:bodyPr wrap="square" rtlCol="0">
            <a:spAutoFit/>
          </a:bodyPr>
          <a:lstStyle/>
          <a:p>
            <a:r>
              <a:rPr lang="en-GB" sz="1100" dirty="0"/>
              <a:t>Answer these questions in full sentences:</a:t>
            </a:r>
          </a:p>
          <a:p>
            <a:pPr marL="342900" lvl="0" indent="-342900">
              <a:lnSpc>
                <a:spcPct val="115000"/>
              </a:lnSpc>
              <a:spcAft>
                <a:spcPts val="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What was different about Moses? </a:t>
            </a:r>
          </a:p>
          <a:p>
            <a:pPr marL="342900" lvl="0" indent="-342900">
              <a:lnSpc>
                <a:spcPct val="115000"/>
              </a:lnSpc>
              <a:spcAft>
                <a:spcPts val="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Why did Moses kill an Egyptian soldier?</a:t>
            </a:r>
          </a:p>
          <a:p>
            <a:pPr marL="342900" lvl="0" indent="-342900">
              <a:lnSpc>
                <a:spcPct val="115000"/>
              </a:lnSpc>
              <a:spcAft>
                <a:spcPts val="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What sign did Moses see? </a:t>
            </a:r>
          </a:p>
          <a:p>
            <a:pPr marL="342900" lvl="0" indent="-342900">
              <a:lnSpc>
                <a:spcPct val="115000"/>
              </a:lnSpc>
              <a:spcAft>
                <a:spcPts val="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What miracle did Aaron perform?</a:t>
            </a:r>
          </a:p>
          <a:p>
            <a:pPr marL="342900" lvl="0" indent="-342900">
              <a:lnSpc>
                <a:spcPct val="115000"/>
              </a:lnSpc>
              <a:spcAft>
                <a:spcPts val="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Why did God send 9 plagues to Egypt?</a:t>
            </a:r>
          </a:p>
          <a:p>
            <a:pPr marL="342900" lvl="0" indent="-342900">
              <a:lnSpc>
                <a:spcPct val="115000"/>
              </a:lnSpc>
              <a:spcAft>
                <a:spcPts val="1000"/>
              </a:spcAft>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Explain what happened with the ‘Angel of Death’</a:t>
            </a:r>
          </a:p>
        </p:txBody>
      </p:sp>
      <p:sp>
        <p:nvSpPr>
          <p:cNvPr id="5" name="TextBox 4">
            <a:extLst>
              <a:ext uri="{FF2B5EF4-FFF2-40B4-BE49-F238E27FC236}">
                <a16:creationId xmlns:a16="http://schemas.microsoft.com/office/drawing/2014/main" id="{8BC8DF0B-CF47-47DA-86BB-E98B0640EB3A}"/>
              </a:ext>
            </a:extLst>
          </p:cNvPr>
          <p:cNvSpPr txBox="1"/>
          <p:nvPr/>
        </p:nvSpPr>
        <p:spPr>
          <a:xfrm>
            <a:off x="34290" y="64737"/>
            <a:ext cx="5589270" cy="923330"/>
          </a:xfrm>
          <a:prstGeom prst="rect">
            <a:avLst/>
          </a:prstGeom>
          <a:noFill/>
        </p:spPr>
        <p:txBody>
          <a:bodyPr wrap="square" rtlCol="0">
            <a:spAutoFit/>
          </a:bodyPr>
          <a:lstStyle/>
          <a:p>
            <a:r>
              <a:rPr lang="en-GB" b="1" dirty="0"/>
              <a:t>Judaism Homework 4: Comprehension</a:t>
            </a:r>
          </a:p>
          <a:p>
            <a:endParaRPr lang="en-GB" dirty="0"/>
          </a:p>
          <a:p>
            <a:r>
              <a:rPr lang="en-GB" dirty="0"/>
              <a:t>Due:</a:t>
            </a:r>
          </a:p>
        </p:txBody>
      </p:sp>
    </p:spTree>
    <p:extLst>
      <p:ext uri="{BB962C8B-B14F-4D97-AF65-F5344CB8AC3E}">
        <p14:creationId xmlns:p14="http://schemas.microsoft.com/office/powerpoint/2010/main" val="973789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Judaism Homework 5: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(1.1-1.4).</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111575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F7FAB52F-D287-47C2-884D-8AE64C4C162E}"/>
              </a:ext>
            </a:extLst>
          </p:cNvPr>
          <p:cNvSpPr txBox="1"/>
          <p:nvPr/>
        </p:nvSpPr>
        <p:spPr>
          <a:xfrm>
            <a:off x="3407558" y="1657350"/>
            <a:ext cx="3432746" cy="6810326"/>
          </a:xfrm>
          <a:prstGeom prst="rect">
            <a:avLst/>
          </a:prstGeom>
          <a:noFill/>
        </p:spPr>
        <p:txBody>
          <a:bodyPr wrap="square">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7" name="TextBox 6">
            <a:extLst>
              <a:ext uri="{FF2B5EF4-FFF2-40B4-BE49-F238E27FC236}">
                <a16:creationId xmlns:a16="http://schemas.microsoft.com/office/drawing/2014/main" id="{9571F434-002F-4FF4-9BD3-A761D8956C98}"/>
              </a:ext>
            </a:extLst>
          </p:cNvPr>
          <p:cNvSpPr txBox="1"/>
          <p:nvPr/>
        </p:nvSpPr>
        <p:spPr>
          <a:xfrm>
            <a:off x="0" y="160237"/>
            <a:ext cx="5589270" cy="923330"/>
          </a:xfrm>
          <a:prstGeom prst="rect">
            <a:avLst/>
          </a:prstGeom>
          <a:noFill/>
        </p:spPr>
        <p:txBody>
          <a:bodyPr wrap="square" rtlCol="0">
            <a:spAutoFit/>
          </a:bodyPr>
          <a:lstStyle/>
          <a:p>
            <a:r>
              <a:rPr lang="en-GB" b="1" dirty="0"/>
              <a:t>Judaism Homework 6: Key words</a:t>
            </a:r>
          </a:p>
          <a:p>
            <a:endParaRPr lang="en-GB" dirty="0"/>
          </a:p>
          <a:p>
            <a:r>
              <a:rPr lang="en-GB" dirty="0"/>
              <a:t>Due:</a:t>
            </a:r>
          </a:p>
        </p:txBody>
      </p:sp>
      <p:graphicFrame>
        <p:nvGraphicFramePr>
          <p:cNvPr id="8" name="Table 2">
            <a:extLst>
              <a:ext uri="{FF2B5EF4-FFF2-40B4-BE49-F238E27FC236}">
                <a16:creationId xmlns:a16="http://schemas.microsoft.com/office/drawing/2014/main" id="{78808C23-B673-4912-BE9E-960AC909858E}"/>
              </a:ext>
            </a:extLst>
          </p:cNvPr>
          <p:cNvGraphicFramePr>
            <a:graphicFrameLocks noGrp="1"/>
          </p:cNvGraphicFramePr>
          <p:nvPr/>
        </p:nvGraphicFramePr>
        <p:xfrm>
          <a:off x="17697" y="1657350"/>
          <a:ext cx="3389862" cy="7722870"/>
        </p:xfrm>
        <a:graphic>
          <a:graphicData uri="http://schemas.openxmlformats.org/drawingml/2006/table">
            <a:tbl>
              <a:tblPr firstRow="1" bandRow="1">
                <a:tableStyleId>{5940675A-B579-460E-94D1-54222C63F5DA}</a:tableStyleId>
              </a:tblPr>
              <a:tblGrid>
                <a:gridCol w="332889">
                  <a:extLst>
                    <a:ext uri="{9D8B030D-6E8A-4147-A177-3AD203B41FA5}">
                      <a16:colId xmlns:a16="http://schemas.microsoft.com/office/drawing/2014/main" val="2998651520"/>
                    </a:ext>
                  </a:extLst>
                </a:gridCol>
                <a:gridCol w="982914">
                  <a:extLst>
                    <a:ext uri="{9D8B030D-6E8A-4147-A177-3AD203B41FA5}">
                      <a16:colId xmlns:a16="http://schemas.microsoft.com/office/drawing/2014/main" val="358981360"/>
                    </a:ext>
                  </a:extLst>
                </a:gridCol>
                <a:gridCol w="2074059">
                  <a:extLst>
                    <a:ext uri="{9D8B030D-6E8A-4147-A177-3AD203B41FA5}">
                      <a16:colId xmlns:a16="http://schemas.microsoft.com/office/drawing/2014/main" val="1538778959"/>
                    </a:ext>
                  </a:extLst>
                </a:gridCol>
              </a:tblGrid>
              <a:tr h="527751">
                <a:tc>
                  <a:txBody>
                    <a:bodyPr/>
                    <a:lstStyle/>
                    <a:p>
                      <a:pPr algn="ctr"/>
                      <a:r>
                        <a:rPr lang="en-GB" b="1" dirty="0"/>
                        <a:t>11</a:t>
                      </a:r>
                    </a:p>
                  </a:txBody>
                  <a:tcPr>
                    <a:solidFill>
                      <a:srgbClr val="F8CBAD"/>
                    </a:solidFill>
                  </a:tcPr>
                </a:tc>
                <a:tc>
                  <a:txBody>
                    <a:bodyPr/>
                    <a:lstStyle/>
                    <a:p>
                      <a:pPr algn="ctr"/>
                      <a:endParaRPr lang="en-GB" sz="1200" b="1" dirty="0"/>
                    </a:p>
                    <a:p>
                      <a:pPr algn="ctr"/>
                      <a:r>
                        <a:rPr lang="en-GB" sz="1200" b="1" dirty="0"/>
                        <a:t>Shabbat</a:t>
                      </a:r>
                    </a:p>
                  </a:txBody>
                  <a:tcPr/>
                </a:tc>
                <a:tc>
                  <a:txBody>
                    <a:bodyPr/>
                    <a:lstStyle/>
                    <a:p>
                      <a:endParaRPr lang="en-GB" sz="1100" dirty="0"/>
                    </a:p>
                    <a:p>
                      <a:r>
                        <a:rPr lang="en-GB" sz="1100" dirty="0"/>
                        <a:t>The Jewish day of rest.</a:t>
                      </a:r>
                    </a:p>
                  </a:txBody>
                  <a:tcPr/>
                </a:tc>
                <a:extLst>
                  <a:ext uri="{0D108BD9-81ED-4DB2-BD59-A6C34878D82A}">
                    <a16:rowId xmlns:a16="http://schemas.microsoft.com/office/drawing/2014/main" val="480249510"/>
                  </a:ext>
                </a:extLst>
              </a:tr>
              <a:tr h="527751">
                <a:tc>
                  <a:txBody>
                    <a:bodyPr/>
                    <a:lstStyle/>
                    <a:p>
                      <a:pPr algn="ctr"/>
                      <a:r>
                        <a:rPr lang="en-GB" b="1" dirty="0"/>
                        <a:t>12</a:t>
                      </a:r>
                    </a:p>
                  </a:txBody>
                  <a:tcPr>
                    <a:solidFill>
                      <a:srgbClr val="F8CBAD"/>
                    </a:solidFill>
                  </a:tcPr>
                </a:tc>
                <a:tc>
                  <a:txBody>
                    <a:bodyPr/>
                    <a:lstStyle/>
                    <a:p>
                      <a:pPr algn="ctr"/>
                      <a:r>
                        <a:rPr lang="en-GB" sz="1200" b="1" dirty="0"/>
                        <a:t>Pesach (Passover)</a:t>
                      </a:r>
                    </a:p>
                  </a:txBody>
                  <a:tcPr/>
                </a:tc>
                <a:tc>
                  <a:txBody>
                    <a:bodyPr/>
                    <a:lstStyle/>
                    <a:p>
                      <a:r>
                        <a:rPr lang="en-GB" sz="1100" dirty="0"/>
                        <a:t>Jewish celebration which remembers the Hebrews’ freedom from slavery in Egypt.</a:t>
                      </a:r>
                    </a:p>
                  </a:txBody>
                  <a:tcPr/>
                </a:tc>
                <a:extLst>
                  <a:ext uri="{0D108BD9-81ED-4DB2-BD59-A6C34878D82A}">
                    <a16:rowId xmlns:a16="http://schemas.microsoft.com/office/drawing/2014/main" val="2574776934"/>
                  </a:ext>
                </a:extLst>
              </a:tr>
              <a:tr h="527751">
                <a:tc>
                  <a:txBody>
                    <a:bodyPr/>
                    <a:lstStyle/>
                    <a:p>
                      <a:pPr algn="ctr"/>
                      <a:r>
                        <a:rPr lang="en-GB" b="1" dirty="0"/>
                        <a:t>13</a:t>
                      </a:r>
                    </a:p>
                  </a:txBody>
                  <a:tcPr>
                    <a:solidFill>
                      <a:srgbClr val="F8CBAD"/>
                    </a:solidFill>
                  </a:tcPr>
                </a:tc>
                <a:tc>
                  <a:txBody>
                    <a:bodyPr/>
                    <a:lstStyle/>
                    <a:p>
                      <a:pPr algn="ctr"/>
                      <a:endParaRPr lang="en-GB" sz="1200" b="1" dirty="0"/>
                    </a:p>
                    <a:p>
                      <a:pPr algn="ctr"/>
                      <a:r>
                        <a:rPr lang="en-GB" sz="1200" b="1" dirty="0"/>
                        <a:t>Seder</a:t>
                      </a:r>
                    </a:p>
                  </a:txBody>
                  <a:tcPr/>
                </a:tc>
                <a:tc>
                  <a:txBody>
                    <a:bodyPr/>
                    <a:lstStyle/>
                    <a:p>
                      <a:r>
                        <a:rPr lang="en-GB" sz="1100" b="0" i="0" kern="1200" dirty="0">
                          <a:solidFill>
                            <a:schemeClr val="tx1"/>
                          </a:solidFill>
                          <a:effectLst/>
                          <a:latin typeface="+mn-lt"/>
                          <a:ea typeface="+mn-ea"/>
                          <a:cs typeface="+mn-cs"/>
                        </a:rPr>
                        <a:t>A Jewish ritual service and ceremonial dinner for the first night or first two nights of Passover.</a:t>
                      </a:r>
                      <a:endParaRPr lang="en-GB" sz="1100" dirty="0"/>
                    </a:p>
                  </a:txBody>
                  <a:tcPr/>
                </a:tc>
                <a:extLst>
                  <a:ext uri="{0D108BD9-81ED-4DB2-BD59-A6C34878D82A}">
                    <a16:rowId xmlns:a16="http://schemas.microsoft.com/office/drawing/2014/main" val="3181267837"/>
                  </a:ext>
                </a:extLst>
              </a:tr>
              <a:tr h="708519">
                <a:tc>
                  <a:txBody>
                    <a:bodyPr/>
                    <a:lstStyle/>
                    <a:p>
                      <a:pPr algn="ctr"/>
                      <a:r>
                        <a:rPr lang="en-GB" b="1" dirty="0"/>
                        <a:t>14</a:t>
                      </a:r>
                    </a:p>
                  </a:txBody>
                  <a:tcPr>
                    <a:solidFill>
                      <a:srgbClr val="F8CBA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Yom Kippur (Day of Atonement)</a:t>
                      </a:r>
                    </a:p>
                    <a:p>
                      <a:pPr algn="ctr"/>
                      <a:endParaRPr lang="en-GB" sz="1200" b="1" dirty="0"/>
                    </a:p>
                  </a:txBody>
                  <a:tcPr/>
                </a:tc>
                <a:tc>
                  <a:txBody>
                    <a:bodyPr/>
                    <a:lstStyle/>
                    <a:p>
                      <a:r>
                        <a:rPr lang="en-GB" sz="1100" dirty="0"/>
                        <a:t>The holiest day of the year where Jews spend most of the day in the Synagogue.</a:t>
                      </a:r>
                    </a:p>
                  </a:txBody>
                  <a:tcPr/>
                </a:tc>
                <a:extLst>
                  <a:ext uri="{0D108BD9-81ED-4DB2-BD59-A6C34878D82A}">
                    <a16:rowId xmlns:a16="http://schemas.microsoft.com/office/drawing/2014/main" val="1098659137"/>
                  </a:ext>
                </a:extLst>
              </a:tr>
              <a:tr h="535239">
                <a:tc>
                  <a:txBody>
                    <a:bodyPr/>
                    <a:lstStyle/>
                    <a:p>
                      <a:pPr algn="ctr"/>
                      <a:r>
                        <a:rPr lang="en-GB" b="1" dirty="0"/>
                        <a:t>15</a:t>
                      </a:r>
                    </a:p>
                  </a:txBody>
                  <a:tcPr>
                    <a:solidFill>
                      <a:srgbClr val="F8CBAD"/>
                    </a:solidFill>
                  </a:tcPr>
                </a:tc>
                <a:tc>
                  <a:txBody>
                    <a:bodyPr/>
                    <a:lstStyle/>
                    <a:p>
                      <a:pPr algn="ctr"/>
                      <a:r>
                        <a:rPr lang="en-GB" sz="1200" b="1" dirty="0"/>
                        <a:t>Anti-Semitism</a:t>
                      </a:r>
                    </a:p>
                  </a:txBody>
                  <a:tcPr/>
                </a:tc>
                <a:tc>
                  <a:txBody>
                    <a:bodyPr/>
                    <a:lstStyle/>
                    <a:p>
                      <a:r>
                        <a:rPr lang="en-GB" sz="1100" b="0" i="0" kern="1200" dirty="0">
                          <a:solidFill>
                            <a:schemeClr val="tx1"/>
                          </a:solidFill>
                          <a:effectLst/>
                          <a:latin typeface="+mn-lt"/>
                          <a:ea typeface="+mn-ea"/>
                          <a:cs typeface="+mn-cs"/>
                        </a:rPr>
                        <a:t>Hostility to or prejudice against Jewish people.</a:t>
                      </a:r>
                      <a:endParaRPr lang="en-GB" sz="1100" dirty="0"/>
                    </a:p>
                  </a:txBody>
                  <a:tcPr/>
                </a:tc>
                <a:extLst>
                  <a:ext uri="{0D108BD9-81ED-4DB2-BD59-A6C34878D82A}">
                    <a16:rowId xmlns:a16="http://schemas.microsoft.com/office/drawing/2014/main" val="154282426"/>
                  </a:ext>
                </a:extLst>
              </a:tr>
              <a:tr h="527751">
                <a:tc>
                  <a:txBody>
                    <a:bodyPr/>
                    <a:lstStyle/>
                    <a:p>
                      <a:pPr algn="ctr"/>
                      <a:r>
                        <a:rPr lang="en-GB" b="1" dirty="0"/>
                        <a:t>16</a:t>
                      </a:r>
                    </a:p>
                  </a:txBody>
                  <a:tcPr>
                    <a:solidFill>
                      <a:srgbClr val="F8CBAD"/>
                    </a:solidFill>
                  </a:tcPr>
                </a:tc>
                <a:tc>
                  <a:txBody>
                    <a:bodyPr/>
                    <a:lstStyle/>
                    <a:p>
                      <a:pPr algn="ctr"/>
                      <a:r>
                        <a:rPr lang="en-GB" sz="1200" b="1" dirty="0"/>
                        <a:t>Jewish Deicide</a:t>
                      </a:r>
                    </a:p>
                  </a:txBody>
                  <a:tcPr/>
                </a:tc>
                <a:tc>
                  <a:txBody>
                    <a:bodyPr/>
                    <a:lstStyle/>
                    <a:p>
                      <a:r>
                        <a:rPr lang="en-GB" sz="1100" dirty="0"/>
                        <a:t>The anti-Semitic belief that the Jewish people were collectively responsible for the death of Jesus.</a:t>
                      </a:r>
                    </a:p>
                  </a:txBody>
                  <a:tcPr/>
                </a:tc>
                <a:extLst>
                  <a:ext uri="{0D108BD9-81ED-4DB2-BD59-A6C34878D82A}">
                    <a16:rowId xmlns:a16="http://schemas.microsoft.com/office/drawing/2014/main" val="1100512537"/>
                  </a:ext>
                </a:extLst>
              </a:tr>
              <a:tr h="527751">
                <a:tc>
                  <a:txBody>
                    <a:bodyPr/>
                    <a:lstStyle/>
                    <a:p>
                      <a:pPr algn="ctr"/>
                      <a:r>
                        <a:rPr lang="en-GB" b="1" dirty="0"/>
                        <a:t>17</a:t>
                      </a:r>
                    </a:p>
                  </a:txBody>
                  <a:tcPr>
                    <a:solidFill>
                      <a:srgbClr val="F8CBAD"/>
                    </a:solidFill>
                  </a:tcPr>
                </a:tc>
                <a:tc>
                  <a:txBody>
                    <a:bodyPr/>
                    <a:lstStyle/>
                    <a:p>
                      <a:pPr algn="ctr"/>
                      <a:endParaRPr lang="en-GB" sz="1200" b="1" dirty="0"/>
                    </a:p>
                    <a:p>
                      <a:pPr algn="ctr"/>
                      <a:r>
                        <a:rPr lang="en-GB" sz="1200" b="1" dirty="0"/>
                        <a:t>Persecution</a:t>
                      </a:r>
                    </a:p>
                  </a:txBody>
                  <a:tcPr/>
                </a:tc>
                <a:tc>
                  <a:txBody>
                    <a:bodyPr/>
                    <a:lstStyle/>
                    <a:p>
                      <a:r>
                        <a:rPr lang="en-GB" sz="1100" b="0" i="0" kern="1200" dirty="0">
                          <a:solidFill>
                            <a:schemeClr val="tx1"/>
                          </a:solidFill>
                          <a:effectLst/>
                          <a:latin typeface="+mn-lt"/>
                          <a:ea typeface="+mn-ea"/>
                          <a:cs typeface="+mn-cs"/>
                        </a:rPr>
                        <a:t>Hostility and ill-treatment, especially because of race or political or religious beliefs; oppression.</a:t>
                      </a:r>
                      <a:endParaRPr lang="en-GB" sz="1100" dirty="0"/>
                    </a:p>
                  </a:txBody>
                  <a:tcPr/>
                </a:tc>
                <a:extLst>
                  <a:ext uri="{0D108BD9-81ED-4DB2-BD59-A6C34878D82A}">
                    <a16:rowId xmlns:a16="http://schemas.microsoft.com/office/drawing/2014/main" val="1586032866"/>
                  </a:ext>
                </a:extLst>
              </a:tr>
              <a:tr h="623723">
                <a:tc>
                  <a:txBody>
                    <a:bodyPr/>
                    <a:lstStyle/>
                    <a:p>
                      <a:pPr algn="ctr"/>
                      <a:r>
                        <a:rPr lang="en-GB" b="1" dirty="0"/>
                        <a:t>18</a:t>
                      </a:r>
                    </a:p>
                  </a:txBody>
                  <a:tcPr>
                    <a:solidFill>
                      <a:srgbClr val="F8CBAD"/>
                    </a:solidFill>
                  </a:tcPr>
                </a:tc>
                <a:tc>
                  <a:txBody>
                    <a:bodyPr/>
                    <a:lstStyle/>
                    <a:p>
                      <a:pPr algn="ctr"/>
                      <a:endParaRPr lang="en-GB" sz="1200" b="1" dirty="0"/>
                    </a:p>
                    <a:p>
                      <a:pPr algn="ctr"/>
                      <a:r>
                        <a:rPr lang="en-GB" sz="1200" b="1" dirty="0"/>
                        <a:t>Genocide</a:t>
                      </a:r>
                    </a:p>
                  </a:txBody>
                  <a:tcPr/>
                </a:tc>
                <a:tc>
                  <a:txBody>
                    <a:bodyPr/>
                    <a:lstStyle/>
                    <a:p>
                      <a:r>
                        <a:rPr lang="en-GB" sz="1100" b="0" i="0" kern="1200" dirty="0">
                          <a:solidFill>
                            <a:schemeClr val="tx1"/>
                          </a:solidFill>
                          <a:effectLst/>
                          <a:latin typeface="+mn-lt"/>
                          <a:ea typeface="+mn-ea"/>
                          <a:cs typeface="+mn-cs"/>
                        </a:rPr>
                        <a:t>The deliberate killing of a large number of people from a particular nation or ethnic group with the aim of destroying that nation or group.</a:t>
                      </a:r>
                      <a:endParaRPr lang="en-GB" sz="1100" dirty="0"/>
                    </a:p>
                  </a:txBody>
                  <a:tcPr/>
                </a:tc>
                <a:extLst>
                  <a:ext uri="{0D108BD9-81ED-4DB2-BD59-A6C34878D82A}">
                    <a16:rowId xmlns:a16="http://schemas.microsoft.com/office/drawing/2014/main" val="162273592"/>
                  </a:ext>
                </a:extLst>
              </a:tr>
              <a:tr h="623723">
                <a:tc>
                  <a:txBody>
                    <a:bodyPr/>
                    <a:lstStyle/>
                    <a:p>
                      <a:pPr algn="ctr"/>
                      <a:r>
                        <a:rPr lang="en-GB" b="1" dirty="0"/>
                        <a:t>19</a:t>
                      </a:r>
                    </a:p>
                  </a:txBody>
                  <a:tcPr>
                    <a:solidFill>
                      <a:srgbClr val="F8CBAD"/>
                    </a:solidFill>
                  </a:tcPr>
                </a:tc>
                <a:tc>
                  <a:txBody>
                    <a:bodyPr/>
                    <a:lstStyle/>
                    <a:p>
                      <a:pPr algn="ctr"/>
                      <a:r>
                        <a:rPr lang="en-GB" sz="1200" b="1" dirty="0"/>
                        <a:t>Holocaust</a:t>
                      </a:r>
                      <a:br>
                        <a:rPr lang="en-GB" sz="1200" b="1" dirty="0"/>
                      </a:br>
                      <a:r>
                        <a:rPr lang="en-GB" sz="1200" b="1" dirty="0"/>
                        <a:t>(</a:t>
                      </a:r>
                      <a:r>
                        <a:rPr lang="en-GB" sz="1200" b="1" i="0" kern="1200" dirty="0">
                          <a:solidFill>
                            <a:schemeClr val="tx1"/>
                          </a:solidFill>
                          <a:effectLst/>
                          <a:latin typeface="+mn-lt"/>
                          <a:ea typeface="+mn-ea"/>
                          <a:cs typeface="+mn-cs"/>
                        </a:rPr>
                        <a:t>Shoah)</a:t>
                      </a:r>
                      <a:endParaRPr lang="en-GB" sz="1200" b="1" dirty="0"/>
                    </a:p>
                  </a:txBody>
                  <a:tcPr/>
                </a:tc>
                <a:tc>
                  <a:txBody>
                    <a:bodyPr/>
                    <a:lstStyle/>
                    <a:p>
                      <a:r>
                        <a:rPr lang="en-GB" sz="1100" dirty="0"/>
                        <a:t>The genocide of European Jews during WWII, committed by the Nazis, killing six million Jewish people.</a:t>
                      </a:r>
                    </a:p>
                  </a:txBody>
                  <a:tcPr/>
                </a:tc>
                <a:extLst>
                  <a:ext uri="{0D108BD9-81ED-4DB2-BD59-A6C34878D82A}">
                    <a16:rowId xmlns:a16="http://schemas.microsoft.com/office/drawing/2014/main" val="4089601781"/>
                  </a:ext>
                </a:extLst>
              </a:tr>
              <a:tr h="980136">
                <a:tc>
                  <a:txBody>
                    <a:bodyPr/>
                    <a:lstStyle/>
                    <a:p>
                      <a:pPr algn="ctr"/>
                      <a:r>
                        <a:rPr lang="en-GB" b="1" dirty="0"/>
                        <a:t>20</a:t>
                      </a:r>
                    </a:p>
                  </a:txBody>
                  <a:tcPr>
                    <a:solidFill>
                      <a:srgbClr val="F8CBAD"/>
                    </a:solidFill>
                  </a:tcPr>
                </a:tc>
                <a:tc>
                  <a:txBody>
                    <a:bodyPr/>
                    <a:lstStyle/>
                    <a:p>
                      <a:pPr algn="ctr"/>
                      <a:r>
                        <a:rPr lang="en-GB" sz="1200" b="1" dirty="0"/>
                        <a:t>Holocaust Memorial Day</a:t>
                      </a:r>
                    </a:p>
                  </a:txBody>
                  <a:tcPr/>
                </a:tc>
                <a:tc>
                  <a:txBody>
                    <a:bodyPr/>
                    <a:lstStyle/>
                    <a:p>
                      <a:r>
                        <a:rPr lang="en-GB" sz="1100" b="0" i="0" kern="1200" dirty="0">
                          <a:solidFill>
                            <a:schemeClr val="tx1"/>
                          </a:solidFill>
                          <a:effectLst/>
                          <a:latin typeface="+mn-lt"/>
                          <a:ea typeface="+mn-ea"/>
                          <a:cs typeface="+mn-cs"/>
                        </a:rPr>
                        <a:t>Holocaust Memorial Day is a national commemoration day in the United Kingdom dedicated to the remembrance of the Jews and others who suffered in the Holocaust, under Nazi persecution.</a:t>
                      </a:r>
                      <a:endParaRPr lang="en-GB" sz="1100" dirty="0"/>
                    </a:p>
                  </a:txBody>
                  <a:tcPr/>
                </a:tc>
                <a:extLst>
                  <a:ext uri="{0D108BD9-81ED-4DB2-BD59-A6C34878D82A}">
                    <a16:rowId xmlns:a16="http://schemas.microsoft.com/office/drawing/2014/main" val="2267974638"/>
                  </a:ext>
                </a:extLst>
              </a:tr>
            </a:tbl>
          </a:graphicData>
        </a:graphic>
      </p:graphicFrame>
    </p:spTree>
    <p:extLst>
      <p:ext uri="{BB962C8B-B14F-4D97-AF65-F5344CB8AC3E}">
        <p14:creationId xmlns:p14="http://schemas.microsoft.com/office/powerpoint/2010/main" val="1548346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1815882"/>
          </a:xfrm>
          <a:prstGeom prst="rect">
            <a:avLst/>
          </a:prstGeom>
          <a:noFill/>
        </p:spPr>
        <p:txBody>
          <a:bodyPr wrap="square" rtlCol="0">
            <a:spAutoFit/>
          </a:bodyPr>
          <a:lstStyle/>
          <a:p>
            <a:r>
              <a:rPr lang="en-GB" sz="1600" b="1" dirty="0"/>
              <a:t>Judaism Homework 7: Self Quizzing</a:t>
            </a:r>
          </a:p>
          <a:p>
            <a:r>
              <a:rPr lang="en-GB" sz="1600" dirty="0"/>
              <a:t>Complete</a:t>
            </a:r>
            <a:r>
              <a:rPr lang="en-GB" sz="1600" b="1" dirty="0"/>
              <a:t> all </a:t>
            </a:r>
            <a:r>
              <a:rPr lang="en-GB" sz="1600" dirty="0"/>
              <a:t>answers in the quiz. When all answers have been attempted, turn the page and mark your work. Be sure to add the correct answers if you did not get it first time round.</a:t>
            </a:r>
          </a:p>
          <a:p>
            <a:endParaRPr lang="en-GB" sz="1600" dirty="0"/>
          </a:p>
          <a:p>
            <a:endParaRPr lang="en-GB" sz="1600" dirty="0"/>
          </a:p>
          <a:p>
            <a:r>
              <a:rPr lang="en-GB" sz="1600" b="1" dirty="0"/>
              <a:t>Due:</a:t>
            </a:r>
          </a:p>
        </p:txBody>
      </p:sp>
      <p:graphicFrame>
        <p:nvGraphicFramePr>
          <p:cNvPr id="4" name="Table 4">
            <a:extLst>
              <a:ext uri="{FF2B5EF4-FFF2-40B4-BE49-F238E27FC236}">
                <a16:creationId xmlns:a16="http://schemas.microsoft.com/office/drawing/2014/main" id="{849225E5-57AB-4CF3-BBD8-458388D3F216}"/>
              </a:ext>
            </a:extLst>
          </p:cNvPr>
          <p:cNvGraphicFramePr>
            <a:graphicFrameLocks noGrp="1"/>
          </p:cNvGraphicFramePr>
          <p:nvPr>
            <p:extLst>
              <p:ext uri="{D42A27DB-BD31-4B8C-83A1-F6EECF244321}">
                <p14:modId xmlns:p14="http://schemas.microsoft.com/office/powerpoint/2010/main" val="2749732452"/>
              </p:ext>
            </p:extLst>
          </p:nvPr>
        </p:nvGraphicFramePr>
        <p:xfrm>
          <a:off x="243840" y="2407228"/>
          <a:ext cx="6378634" cy="7086600"/>
        </p:xfrm>
        <a:graphic>
          <a:graphicData uri="http://schemas.openxmlformats.org/drawingml/2006/table">
            <a:tbl>
              <a:tblPr firstRow="1" bandRow="1">
                <a:tableStyleId>{5C22544A-7EE6-4342-B048-85BDC9FD1C3A}</a:tableStyleId>
              </a:tblPr>
              <a:tblGrid>
                <a:gridCol w="1889761">
                  <a:extLst>
                    <a:ext uri="{9D8B030D-6E8A-4147-A177-3AD203B41FA5}">
                      <a16:colId xmlns:a16="http://schemas.microsoft.com/office/drawing/2014/main" val="19778384"/>
                    </a:ext>
                  </a:extLst>
                </a:gridCol>
                <a:gridCol w="4488873">
                  <a:extLst>
                    <a:ext uri="{9D8B030D-6E8A-4147-A177-3AD203B41FA5}">
                      <a16:colId xmlns:a16="http://schemas.microsoft.com/office/drawing/2014/main" val="446716376"/>
                    </a:ext>
                  </a:extLst>
                </a:gridCol>
              </a:tblGrid>
              <a:tr h="370840">
                <a:tc>
                  <a:txBody>
                    <a:bodyPr/>
                    <a:lstStyle/>
                    <a:p>
                      <a:r>
                        <a:rPr lang="en-GB" b="0" dirty="0">
                          <a:solidFill>
                            <a:schemeClr val="tx1"/>
                          </a:solidFill>
                        </a:rPr>
                        <a:t>What is the most holy day for Jews?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part of the Torah is read during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What is the Hebrew word for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purpose of the seder plate at Passover?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Which festival is the Jewish new year?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the day of rest known as for Jews?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Name three things that cannot be done on Shabbat.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What is the name of the holy building for Jews?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In the synagogue, what is the Aron </a:t>
                      </a:r>
                      <a:r>
                        <a:rPr lang="en-GB" dirty="0" err="1">
                          <a:solidFill>
                            <a:schemeClr val="tx1"/>
                          </a:solidFill>
                        </a:rPr>
                        <a:t>Hakodesh</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a:t>
                      </a:r>
                      <a:r>
                        <a:rPr lang="en-GB" dirty="0" err="1">
                          <a:solidFill>
                            <a:schemeClr val="tx1"/>
                          </a:solidFill>
                        </a:rPr>
                        <a:t>Ner</a:t>
                      </a:r>
                      <a:r>
                        <a:rPr lang="en-GB" dirty="0">
                          <a:solidFill>
                            <a:schemeClr val="tx1"/>
                          </a:solidFill>
                        </a:rPr>
                        <a:t> </a:t>
                      </a:r>
                      <a:r>
                        <a:rPr lang="en-GB" dirty="0" err="1">
                          <a:solidFill>
                            <a:schemeClr val="tx1"/>
                          </a:solidFill>
                        </a:rPr>
                        <a:t>Tamid</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353125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A6C216A-133B-4178-B787-1E3731CBCB7F}"/>
              </a:ext>
            </a:extLst>
          </p:cNvPr>
          <p:cNvGraphicFramePr>
            <a:graphicFrameLocks noGrp="1"/>
          </p:cNvGraphicFramePr>
          <p:nvPr>
            <p:extLst>
              <p:ext uri="{D42A27DB-BD31-4B8C-83A1-F6EECF244321}">
                <p14:modId xmlns:p14="http://schemas.microsoft.com/office/powerpoint/2010/main" val="3286188442"/>
              </p:ext>
            </p:extLst>
          </p:nvPr>
        </p:nvGraphicFramePr>
        <p:xfrm>
          <a:off x="1" y="1657350"/>
          <a:ext cx="3428999" cy="8248647"/>
        </p:xfrm>
        <a:graphic>
          <a:graphicData uri="http://schemas.openxmlformats.org/drawingml/2006/table">
            <a:tbl>
              <a:tblPr firstRow="1" bandRow="1">
                <a:tableStyleId>{5940675A-B579-460E-94D1-54222C63F5DA}</a:tableStyleId>
              </a:tblPr>
              <a:tblGrid>
                <a:gridCol w="336732">
                  <a:extLst>
                    <a:ext uri="{9D8B030D-6E8A-4147-A177-3AD203B41FA5}">
                      <a16:colId xmlns:a16="http://schemas.microsoft.com/office/drawing/2014/main" val="2998651520"/>
                    </a:ext>
                  </a:extLst>
                </a:gridCol>
                <a:gridCol w="708202">
                  <a:extLst>
                    <a:ext uri="{9D8B030D-6E8A-4147-A177-3AD203B41FA5}">
                      <a16:colId xmlns:a16="http://schemas.microsoft.com/office/drawing/2014/main" val="358981360"/>
                    </a:ext>
                  </a:extLst>
                </a:gridCol>
                <a:gridCol w="2384065">
                  <a:extLst>
                    <a:ext uri="{9D8B030D-6E8A-4147-A177-3AD203B41FA5}">
                      <a16:colId xmlns:a16="http://schemas.microsoft.com/office/drawing/2014/main" val="1538778959"/>
                    </a:ext>
                  </a:extLst>
                </a:gridCol>
              </a:tblGrid>
              <a:tr h="829554">
                <a:tc>
                  <a:txBody>
                    <a:bodyPr/>
                    <a:lstStyle/>
                    <a:p>
                      <a:pPr algn="ctr"/>
                      <a:r>
                        <a:rPr lang="en-GB" sz="1200" b="1" dirty="0"/>
                        <a:t>1</a:t>
                      </a:r>
                    </a:p>
                  </a:txBody>
                  <a:tcPr marL="63305" marR="63305" marT="31653" marB="31653">
                    <a:solidFill>
                      <a:srgbClr val="F8CBAD"/>
                    </a:solidFill>
                  </a:tcPr>
                </a:tc>
                <a:tc>
                  <a:txBody>
                    <a:bodyPr/>
                    <a:lstStyle/>
                    <a:p>
                      <a:pPr algn="ctr"/>
                      <a:endParaRPr lang="en-GB" sz="1200" b="1" dirty="0"/>
                    </a:p>
                    <a:p>
                      <a:pPr algn="ctr"/>
                      <a:r>
                        <a:rPr lang="en-GB" sz="1200" b="1" dirty="0"/>
                        <a:t>Genesis</a:t>
                      </a:r>
                    </a:p>
                  </a:txBody>
                  <a:tcPr marL="63305" marR="63305" marT="31653" marB="31653">
                    <a:noFill/>
                  </a:tcPr>
                </a:tc>
                <a:tc>
                  <a:txBody>
                    <a:bodyPr/>
                    <a:lstStyle/>
                    <a:p>
                      <a:endParaRPr lang="en-GB" sz="1200" dirty="0"/>
                    </a:p>
                    <a:p>
                      <a:r>
                        <a:rPr lang="en-GB" sz="1200" dirty="0"/>
                        <a:t>The first book of the Jewish and Christian scriptures.</a:t>
                      </a:r>
                    </a:p>
                  </a:txBody>
                  <a:tcPr marL="63305" marR="63305" marT="31653" marB="31653"/>
                </a:tc>
                <a:extLst>
                  <a:ext uri="{0D108BD9-81ED-4DB2-BD59-A6C34878D82A}">
                    <a16:rowId xmlns:a16="http://schemas.microsoft.com/office/drawing/2014/main" val="480249510"/>
                  </a:ext>
                </a:extLst>
              </a:tr>
              <a:tr h="822855">
                <a:tc>
                  <a:txBody>
                    <a:bodyPr/>
                    <a:lstStyle/>
                    <a:p>
                      <a:pPr algn="ctr"/>
                      <a:r>
                        <a:rPr lang="en-GB" sz="1200" b="1" dirty="0"/>
                        <a:t>2</a:t>
                      </a:r>
                    </a:p>
                  </a:txBody>
                  <a:tcPr marL="63305" marR="63305" marT="31653" marB="31653">
                    <a:solidFill>
                      <a:srgbClr val="F8CBAD"/>
                    </a:solidFill>
                  </a:tcPr>
                </a:tc>
                <a:tc>
                  <a:txBody>
                    <a:bodyPr/>
                    <a:lstStyle/>
                    <a:p>
                      <a:pPr algn="ctr"/>
                      <a:r>
                        <a:rPr lang="en-GB" sz="1200" b="1" dirty="0"/>
                        <a:t>Adam and Eve</a:t>
                      </a:r>
                    </a:p>
                  </a:txBody>
                  <a:tcPr marL="63305" marR="63305" marT="31653" marB="31653">
                    <a:noFill/>
                  </a:tcPr>
                </a:tc>
                <a:tc>
                  <a:txBody>
                    <a:bodyPr/>
                    <a:lstStyle/>
                    <a:p>
                      <a:r>
                        <a:rPr lang="en-GB" sz="1200" dirty="0"/>
                        <a:t>According to Genesis, they were the first human beings created by God.</a:t>
                      </a:r>
                    </a:p>
                  </a:txBody>
                  <a:tcPr marL="63305" marR="63305" marT="31653" marB="31653"/>
                </a:tc>
                <a:extLst>
                  <a:ext uri="{0D108BD9-81ED-4DB2-BD59-A6C34878D82A}">
                    <a16:rowId xmlns:a16="http://schemas.microsoft.com/office/drawing/2014/main" val="2574776934"/>
                  </a:ext>
                </a:extLst>
              </a:tr>
              <a:tr h="822855">
                <a:tc>
                  <a:txBody>
                    <a:bodyPr/>
                    <a:lstStyle/>
                    <a:p>
                      <a:pPr algn="ctr"/>
                      <a:r>
                        <a:rPr lang="en-GB" sz="1200" b="1" dirty="0"/>
                        <a:t>3</a:t>
                      </a:r>
                    </a:p>
                  </a:txBody>
                  <a:tcPr marL="63305" marR="63305" marT="31653" marB="31653">
                    <a:solidFill>
                      <a:srgbClr val="F8CBAD"/>
                    </a:solidFill>
                  </a:tcPr>
                </a:tc>
                <a:tc>
                  <a:txBody>
                    <a:bodyPr/>
                    <a:lstStyle/>
                    <a:p>
                      <a:pPr algn="ctr"/>
                      <a:endParaRPr lang="en-GB" sz="1200" b="1" dirty="0"/>
                    </a:p>
                    <a:p>
                      <a:pPr algn="ctr"/>
                      <a:r>
                        <a:rPr lang="en-GB" sz="1200" b="1" dirty="0"/>
                        <a:t>Noah</a:t>
                      </a:r>
                    </a:p>
                  </a:txBody>
                  <a:tcPr marL="63305" marR="63305" marT="31653" marB="31653">
                    <a:noFill/>
                  </a:tcPr>
                </a:tc>
                <a:tc>
                  <a:txBody>
                    <a:bodyPr/>
                    <a:lstStyle/>
                    <a:p>
                      <a:r>
                        <a:rPr lang="en-GB" sz="1200" dirty="0"/>
                        <a:t>The hero of the biblical flood story in the book of Genesis.</a:t>
                      </a:r>
                    </a:p>
                  </a:txBody>
                  <a:tcPr marL="63305" marR="63305" marT="31653" marB="31653"/>
                </a:tc>
                <a:extLst>
                  <a:ext uri="{0D108BD9-81ED-4DB2-BD59-A6C34878D82A}">
                    <a16:rowId xmlns:a16="http://schemas.microsoft.com/office/drawing/2014/main" val="3181267837"/>
                  </a:ext>
                </a:extLst>
              </a:tr>
              <a:tr h="829554">
                <a:tc>
                  <a:txBody>
                    <a:bodyPr/>
                    <a:lstStyle/>
                    <a:p>
                      <a:pPr algn="ctr"/>
                      <a:r>
                        <a:rPr lang="en-GB" sz="1200" b="1" dirty="0"/>
                        <a:t>4</a:t>
                      </a:r>
                    </a:p>
                  </a:txBody>
                  <a:tcPr marL="63305" marR="63305" marT="31653" marB="31653">
                    <a:solidFill>
                      <a:srgbClr val="F8CBAD"/>
                    </a:solidFill>
                  </a:tcPr>
                </a:tc>
                <a:tc>
                  <a:txBody>
                    <a:bodyPr/>
                    <a:lstStyle/>
                    <a:p>
                      <a:pPr algn="ctr"/>
                      <a:endParaRPr lang="en-GB" sz="1200" b="1" dirty="0"/>
                    </a:p>
                    <a:p>
                      <a:pPr algn="ctr"/>
                      <a:r>
                        <a:rPr lang="en-GB" sz="1200" b="1" dirty="0"/>
                        <a:t>The Flood</a:t>
                      </a:r>
                    </a:p>
                  </a:txBody>
                  <a:tcPr marL="63305" marR="63305" marT="31653" marB="31653">
                    <a:noFill/>
                  </a:tcPr>
                </a:tc>
                <a:tc>
                  <a:txBody>
                    <a:bodyPr/>
                    <a:lstStyle/>
                    <a:p>
                      <a:r>
                        <a:rPr lang="en-GB" sz="1200" b="0" i="0" kern="1200" dirty="0">
                          <a:solidFill>
                            <a:schemeClr val="tx1"/>
                          </a:solidFill>
                          <a:effectLst/>
                          <a:latin typeface="+mn-lt"/>
                          <a:ea typeface="+mn-ea"/>
                          <a:cs typeface="+mn-cs"/>
                        </a:rPr>
                        <a:t>God's decision to return the Earth to its pre-creation state of watery chaos and then remake it in a reversal of creation.</a:t>
                      </a:r>
                      <a:endParaRPr lang="en-GB" sz="1200" dirty="0"/>
                    </a:p>
                  </a:txBody>
                  <a:tcPr marL="63305" marR="63305" marT="31653" marB="31653"/>
                </a:tc>
                <a:extLst>
                  <a:ext uri="{0D108BD9-81ED-4DB2-BD59-A6C34878D82A}">
                    <a16:rowId xmlns:a16="http://schemas.microsoft.com/office/drawing/2014/main" val="1098659137"/>
                  </a:ext>
                </a:extLst>
              </a:tr>
              <a:tr h="829554">
                <a:tc>
                  <a:txBody>
                    <a:bodyPr/>
                    <a:lstStyle/>
                    <a:p>
                      <a:pPr algn="ctr"/>
                      <a:r>
                        <a:rPr lang="en-GB" sz="1200" b="1" dirty="0"/>
                        <a:t>5</a:t>
                      </a:r>
                    </a:p>
                  </a:txBody>
                  <a:tcPr marL="63305" marR="63305" marT="31653" marB="31653">
                    <a:solidFill>
                      <a:srgbClr val="F8CBAD"/>
                    </a:solidFill>
                  </a:tcPr>
                </a:tc>
                <a:tc>
                  <a:txBody>
                    <a:bodyPr/>
                    <a:lstStyle/>
                    <a:p>
                      <a:pPr algn="ctr"/>
                      <a:r>
                        <a:rPr lang="en-GB" sz="1200" b="1" dirty="0"/>
                        <a:t>Abraham</a:t>
                      </a:r>
                    </a:p>
                    <a:p>
                      <a:pPr algn="ctr"/>
                      <a:r>
                        <a:rPr lang="en-GB" sz="1200" b="1" dirty="0"/>
                        <a:t>(Ibrahim in Islam)</a:t>
                      </a:r>
                    </a:p>
                  </a:txBody>
                  <a:tcPr marL="63305" marR="63305" marT="31653" marB="31653">
                    <a:noFill/>
                  </a:tcPr>
                </a:tc>
                <a:tc>
                  <a:txBody>
                    <a:bodyPr/>
                    <a:lstStyle/>
                    <a:p>
                      <a:r>
                        <a:rPr lang="en-GB" sz="1200" dirty="0"/>
                        <a:t>The common founder of Judaism, Christianity and Islam.</a:t>
                      </a:r>
                    </a:p>
                  </a:txBody>
                  <a:tcPr marL="63305" marR="63305" marT="31653" marB="31653"/>
                </a:tc>
                <a:extLst>
                  <a:ext uri="{0D108BD9-81ED-4DB2-BD59-A6C34878D82A}">
                    <a16:rowId xmlns:a16="http://schemas.microsoft.com/office/drawing/2014/main" val="154282426"/>
                  </a:ext>
                </a:extLst>
              </a:tr>
              <a:tr h="822855">
                <a:tc>
                  <a:txBody>
                    <a:bodyPr/>
                    <a:lstStyle/>
                    <a:p>
                      <a:pPr algn="ctr"/>
                      <a:r>
                        <a:rPr lang="en-GB" sz="1200" b="1" dirty="0"/>
                        <a:t>6</a:t>
                      </a:r>
                    </a:p>
                  </a:txBody>
                  <a:tcPr marL="63305" marR="63305" marT="31653" marB="31653">
                    <a:solidFill>
                      <a:srgbClr val="F8CBAD"/>
                    </a:solidFill>
                  </a:tcPr>
                </a:tc>
                <a:tc>
                  <a:txBody>
                    <a:bodyPr/>
                    <a:lstStyle/>
                    <a:p>
                      <a:pPr algn="ctr"/>
                      <a:endParaRPr lang="en-GB" sz="1200" b="1" dirty="0"/>
                    </a:p>
                    <a:p>
                      <a:pPr algn="ctr"/>
                      <a:r>
                        <a:rPr lang="en-GB" sz="1200" b="1" dirty="0"/>
                        <a:t>Covenant</a:t>
                      </a:r>
                    </a:p>
                  </a:txBody>
                  <a:tcPr marL="63305" marR="63305" marT="31653" marB="31653">
                    <a:noFill/>
                  </a:tcPr>
                </a:tc>
                <a:tc>
                  <a:txBody>
                    <a:bodyPr/>
                    <a:lstStyle/>
                    <a:p>
                      <a:endParaRPr lang="en-GB" sz="1200" dirty="0"/>
                    </a:p>
                    <a:p>
                      <a:r>
                        <a:rPr lang="en-GB" sz="1200" dirty="0"/>
                        <a:t>Conditional promises made to humanity by God.</a:t>
                      </a:r>
                    </a:p>
                  </a:txBody>
                  <a:tcPr marL="63305" marR="63305" marT="31653" marB="31653"/>
                </a:tc>
                <a:extLst>
                  <a:ext uri="{0D108BD9-81ED-4DB2-BD59-A6C34878D82A}">
                    <a16:rowId xmlns:a16="http://schemas.microsoft.com/office/drawing/2014/main" val="1100512537"/>
                  </a:ext>
                </a:extLst>
              </a:tr>
              <a:tr h="822855">
                <a:tc>
                  <a:txBody>
                    <a:bodyPr/>
                    <a:lstStyle/>
                    <a:p>
                      <a:pPr algn="ctr"/>
                      <a:r>
                        <a:rPr lang="en-GB" sz="1200" b="1" dirty="0"/>
                        <a:t>7</a:t>
                      </a:r>
                    </a:p>
                  </a:txBody>
                  <a:tcPr marL="63305" marR="63305" marT="31653" marB="31653">
                    <a:solidFill>
                      <a:srgbClr val="F8CBAD"/>
                    </a:solidFill>
                  </a:tcPr>
                </a:tc>
                <a:tc>
                  <a:txBody>
                    <a:bodyPr/>
                    <a:lstStyle/>
                    <a:p>
                      <a:pPr algn="ctr"/>
                      <a:endParaRPr lang="en-GB" sz="1200" b="1" dirty="0"/>
                    </a:p>
                    <a:p>
                      <a:pPr algn="ctr"/>
                      <a:r>
                        <a:rPr lang="en-GB" sz="1200" b="1" dirty="0"/>
                        <a:t>Sacrifice</a:t>
                      </a:r>
                    </a:p>
                  </a:txBody>
                  <a:tcPr marL="63305" marR="63305" marT="31653" marB="31653">
                    <a:noFill/>
                  </a:tcPr>
                </a:tc>
                <a:tc>
                  <a:txBody>
                    <a:bodyPr/>
                    <a:lstStyle/>
                    <a:p>
                      <a:r>
                        <a:rPr lang="en-GB" sz="1200" b="0" i="0" kern="1200" dirty="0">
                          <a:solidFill>
                            <a:schemeClr val="tx1"/>
                          </a:solidFill>
                          <a:effectLst/>
                          <a:latin typeface="+mn-lt"/>
                          <a:ea typeface="+mn-ea"/>
                          <a:cs typeface="+mn-cs"/>
                        </a:rPr>
                        <a:t>An act of slaughtering an animal or person or surrendering a possession as an offering to a deity.</a:t>
                      </a:r>
                      <a:endParaRPr lang="en-GB" sz="1200" dirty="0"/>
                    </a:p>
                  </a:txBody>
                  <a:tcPr marL="63305" marR="63305" marT="31653" marB="31653"/>
                </a:tc>
                <a:extLst>
                  <a:ext uri="{0D108BD9-81ED-4DB2-BD59-A6C34878D82A}">
                    <a16:rowId xmlns:a16="http://schemas.microsoft.com/office/drawing/2014/main" val="1586032866"/>
                  </a:ext>
                </a:extLst>
              </a:tr>
              <a:tr h="822855">
                <a:tc>
                  <a:txBody>
                    <a:bodyPr/>
                    <a:lstStyle/>
                    <a:p>
                      <a:pPr algn="ctr"/>
                      <a:r>
                        <a:rPr lang="en-GB" sz="1200" b="1" dirty="0"/>
                        <a:t>8</a:t>
                      </a:r>
                    </a:p>
                  </a:txBody>
                  <a:tcPr marL="63305" marR="63305" marT="31653" marB="31653">
                    <a:solidFill>
                      <a:srgbClr val="F8CBAD"/>
                    </a:solidFill>
                  </a:tcPr>
                </a:tc>
                <a:tc>
                  <a:txBody>
                    <a:bodyPr/>
                    <a:lstStyle/>
                    <a:p>
                      <a:pPr algn="ctr"/>
                      <a:endParaRPr lang="en-GB" sz="1200" b="1" dirty="0"/>
                    </a:p>
                    <a:p>
                      <a:pPr algn="ctr"/>
                      <a:r>
                        <a:rPr lang="en-GB" sz="1200" b="1" dirty="0"/>
                        <a:t>Isaac</a:t>
                      </a:r>
                    </a:p>
                  </a:txBody>
                  <a:tcPr marL="63305" marR="63305" marT="31653" marB="31653">
                    <a:noFill/>
                  </a:tcPr>
                </a:tc>
                <a:tc>
                  <a:txBody>
                    <a:bodyPr/>
                    <a:lstStyle/>
                    <a:p>
                      <a:r>
                        <a:rPr lang="en-GB" sz="1200" dirty="0"/>
                        <a:t>Abraham’s son who went on to be ancestor to the Jewish people.</a:t>
                      </a:r>
                    </a:p>
                  </a:txBody>
                  <a:tcPr marL="63305" marR="63305" marT="31653" marB="31653"/>
                </a:tc>
                <a:extLst>
                  <a:ext uri="{0D108BD9-81ED-4DB2-BD59-A6C34878D82A}">
                    <a16:rowId xmlns:a16="http://schemas.microsoft.com/office/drawing/2014/main" val="162273592"/>
                  </a:ext>
                </a:extLst>
              </a:tr>
              <a:tr h="822855">
                <a:tc>
                  <a:txBody>
                    <a:bodyPr/>
                    <a:lstStyle/>
                    <a:p>
                      <a:pPr algn="ctr"/>
                      <a:r>
                        <a:rPr lang="en-GB" sz="1200" b="1" dirty="0"/>
                        <a:t>9</a:t>
                      </a:r>
                    </a:p>
                  </a:txBody>
                  <a:tcPr marL="63305" marR="63305" marT="31653" marB="31653">
                    <a:solidFill>
                      <a:srgbClr val="F8CBAD"/>
                    </a:solidFill>
                  </a:tcPr>
                </a:tc>
                <a:tc>
                  <a:txBody>
                    <a:bodyPr/>
                    <a:lstStyle/>
                    <a:p>
                      <a:pPr algn="ctr"/>
                      <a:endParaRPr lang="en-GB" sz="1200" b="1" dirty="0"/>
                    </a:p>
                    <a:p>
                      <a:pPr algn="ctr"/>
                      <a:r>
                        <a:rPr lang="en-GB" sz="1200" b="1" dirty="0"/>
                        <a:t>Ishmael</a:t>
                      </a:r>
                    </a:p>
                  </a:txBody>
                  <a:tcPr marL="63305" marR="63305" marT="31653" marB="31653">
                    <a:noFill/>
                  </a:tcPr>
                </a:tc>
                <a:tc>
                  <a:txBody>
                    <a:bodyPr/>
                    <a:lstStyle/>
                    <a:p>
                      <a:r>
                        <a:rPr lang="en-GB" sz="1200" dirty="0"/>
                        <a:t>Abraham’s son who went on to be ancestor to the Muslim people.</a:t>
                      </a:r>
                    </a:p>
                  </a:txBody>
                  <a:tcPr marL="63305" marR="63305" marT="31653" marB="31653"/>
                </a:tc>
                <a:extLst>
                  <a:ext uri="{0D108BD9-81ED-4DB2-BD59-A6C34878D82A}">
                    <a16:rowId xmlns:a16="http://schemas.microsoft.com/office/drawing/2014/main" val="4089601781"/>
                  </a:ext>
                </a:extLst>
              </a:tr>
              <a:tr h="822855">
                <a:tc>
                  <a:txBody>
                    <a:bodyPr/>
                    <a:lstStyle/>
                    <a:p>
                      <a:pPr algn="ctr"/>
                      <a:r>
                        <a:rPr lang="en-GB" sz="1200" b="1" dirty="0"/>
                        <a:t>10</a:t>
                      </a:r>
                    </a:p>
                  </a:txBody>
                  <a:tcPr marL="63305" marR="63305" marT="31653" marB="31653">
                    <a:solidFill>
                      <a:srgbClr val="F8CBAD"/>
                    </a:solidFill>
                  </a:tcPr>
                </a:tc>
                <a:tc>
                  <a:txBody>
                    <a:bodyPr/>
                    <a:lstStyle/>
                    <a:p>
                      <a:pPr algn="ctr"/>
                      <a:r>
                        <a:rPr lang="en-GB" sz="1200" b="1" dirty="0"/>
                        <a:t>Mecca</a:t>
                      </a:r>
                    </a:p>
                  </a:txBody>
                  <a:tcPr marL="63305" marR="63305" marT="31653" marB="31653">
                    <a:noFill/>
                  </a:tcPr>
                </a:tc>
                <a:tc>
                  <a:txBody>
                    <a:bodyPr/>
                    <a:lstStyle/>
                    <a:p>
                      <a:r>
                        <a:rPr lang="en-GB" sz="1200" dirty="0"/>
                        <a:t>Holy city for Muslims established by Ibrahim and Ishmael.</a:t>
                      </a:r>
                    </a:p>
                  </a:txBody>
                  <a:tcPr marL="63305" marR="63305" marT="31653" marB="31653"/>
                </a:tc>
                <a:extLst>
                  <a:ext uri="{0D108BD9-81ED-4DB2-BD59-A6C34878D82A}">
                    <a16:rowId xmlns:a16="http://schemas.microsoft.com/office/drawing/2014/main" val="2267974638"/>
                  </a:ext>
                </a:extLst>
              </a:tr>
            </a:tbl>
          </a:graphicData>
        </a:graphic>
      </p:graphicFrame>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D3F49B4A-BF13-4B94-89A8-FE09B2EA68A0}"/>
              </a:ext>
            </a:extLst>
          </p:cNvPr>
          <p:cNvSpPr txBox="1"/>
          <p:nvPr/>
        </p:nvSpPr>
        <p:spPr>
          <a:xfrm>
            <a:off x="3439550" y="1722569"/>
            <a:ext cx="3231073" cy="7007944"/>
          </a:xfrm>
          <a:prstGeom prst="rect">
            <a:avLst/>
          </a:prstGeom>
          <a:noFill/>
        </p:spPr>
        <p:txBody>
          <a:bodyPr wrap="square" rtlCol="0">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6" name="TextBox 5">
            <a:extLst>
              <a:ext uri="{FF2B5EF4-FFF2-40B4-BE49-F238E27FC236}">
                <a16:creationId xmlns:a16="http://schemas.microsoft.com/office/drawing/2014/main" id="{64B62EED-98A8-4A4F-8BEA-013D7E1E171F}"/>
              </a:ext>
            </a:extLst>
          </p:cNvPr>
          <p:cNvSpPr txBox="1"/>
          <p:nvPr/>
        </p:nvSpPr>
        <p:spPr>
          <a:xfrm>
            <a:off x="0" y="160237"/>
            <a:ext cx="5589270" cy="923330"/>
          </a:xfrm>
          <a:prstGeom prst="rect">
            <a:avLst/>
          </a:prstGeom>
          <a:noFill/>
        </p:spPr>
        <p:txBody>
          <a:bodyPr wrap="square" rtlCol="0">
            <a:spAutoFit/>
          </a:bodyPr>
          <a:lstStyle/>
          <a:p>
            <a:r>
              <a:rPr lang="en-GB" b="1" dirty="0"/>
              <a:t>Origins of Abrahamic Faiths Homework 1: Key words</a:t>
            </a:r>
          </a:p>
          <a:p>
            <a:endParaRPr lang="en-GB" dirty="0"/>
          </a:p>
          <a:p>
            <a:r>
              <a:rPr lang="en-GB" dirty="0"/>
              <a:t>Due:</a:t>
            </a:r>
          </a:p>
        </p:txBody>
      </p:sp>
    </p:spTree>
    <p:extLst>
      <p:ext uri="{BB962C8B-B14F-4D97-AF65-F5344CB8AC3E}">
        <p14:creationId xmlns:p14="http://schemas.microsoft.com/office/powerpoint/2010/main" val="1731821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584775"/>
          </a:xfrm>
          <a:prstGeom prst="rect">
            <a:avLst/>
          </a:prstGeom>
          <a:noFill/>
        </p:spPr>
        <p:txBody>
          <a:bodyPr wrap="square" rtlCol="0">
            <a:spAutoFit/>
          </a:bodyPr>
          <a:lstStyle/>
          <a:p>
            <a:r>
              <a:rPr lang="en-GB" sz="1600" b="1" dirty="0"/>
              <a:t>Answers:</a:t>
            </a:r>
          </a:p>
          <a:p>
            <a:r>
              <a:rPr lang="en-GB" sz="1600" dirty="0"/>
              <a:t>Use green pen to correct and mark your answers.</a:t>
            </a:r>
          </a:p>
        </p:txBody>
      </p:sp>
      <p:graphicFrame>
        <p:nvGraphicFramePr>
          <p:cNvPr id="4" name="Table 4">
            <a:extLst>
              <a:ext uri="{FF2B5EF4-FFF2-40B4-BE49-F238E27FC236}">
                <a16:creationId xmlns:a16="http://schemas.microsoft.com/office/drawing/2014/main" id="{849225E5-57AB-4CF3-BBD8-458388D3F216}"/>
              </a:ext>
            </a:extLst>
          </p:cNvPr>
          <p:cNvGraphicFramePr>
            <a:graphicFrameLocks noGrp="1"/>
          </p:cNvGraphicFramePr>
          <p:nvPr>
            <p:extLst>
              <p:ext uri="{D42A27DB-BD31-4B8C-83A1-F6EECF244321}">
                <p14:modId xmlns:p14="http://schemas.microsoft.com/office/powerpoint/2010/main" val="152250282"/>
              </p:ext>
            </p:extLst>
          </p:nvPr>
        </p:nvGraphicFramePr>
        <p:xfrm>
          <a:off x="181771" y="934720"/>
          <a:ext cx="6378634" cy="7086600"/>
        </p:xfrm>
        <a:graphic>
          <a:graphicData uri="http://schemas.openxmlformats.org/drawingml/2006/table">
            <a:tbl>
              <a:tblPr firstRow="1" bandRow="1">
                <a:tableStyleId>{5C22544A-7EE6-4342-B048-85BDC9FD1C3A}</a:tableStyleId>
              </a:tblPr>
              <a:tblGrid>
                <a:gridCol w="1889761">
                  <a:extLst>
                    <a:ext uri="{9D8B030D-6E8A-4147-A177-3AD203B41FA5}">
                      <a16:colId xmlns:a16="http://schemas.microsoft.com/office/drawing/2014/main" val="19778384"/>
                    </a:ext>
                  </a:extLst>
                </a:gridCol>
                <a:gridCol w="4488873">
                  <a:extLst>
                    <a:ext uri="{9D8B030D-6E8A-4147-A177-3AD203B41FA5}">
                      <a16:colId xmlns:a16="http://schemas.microsoft.com/office/drawing/2014/main" val="446716376"/>
                    </a:ext>
                  </a:extLst>
                </a:gridCol>
              </a:tblGrid>
              <a:tr h="0">
                <a:tc>
                  <a:txBody>
                    <a:bodyPr/>
                    <a:lstStyle/>
                    <a:p>
                      <a:r>
                        <a:rPr lang="en-GB" b="0" dirty="0">
                          <a:solidFill>
                            <a:schemeClr val="tx1"/>
                          </a:solidFill>
                        </a:rPr>
                        <a:t>What is the most holy day for Jews?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Yom Kippur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part of the Torah is read during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Exodus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What is the Hebrew word for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err="1">
                          <a:solidFill>
                            <a:schemeClr val="tx1"/>
                          </a:solidFill>
                        </a:rPr>
                        <a:t>Peseach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purpose of the seder plate at Passover?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Remind Jews of their bitter past e.g. slavery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Which festival is the Jewish new year?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Rosh Hashana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the day of rest known as for Jews?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Shabbat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Name three things that cannot be done on Shabbat.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Handling money, using electricity, using motored vehicles, doing homework, going to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What is the name of the holy building for Jews?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Synagogue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In the synagogue, what is the Aron </a:t>
                      </a:r>
                      <a:r>
                        <a:rPr lang="en-GB" dirty="0" err="1">
                          <a:solidFill>
                            <a:schemeClr val="tx1"/>
                          </a:solidFill>
                        </a:rPr>
                        <a:t>Hakodesh</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The ark in the synagogue where the Torah scrolls are kept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a:t>
                      </a:r>
                      <a:r>
                        <a:rPr lang="en-GB" dirty="0" err="1">
                          <a:solidFill>
                            <a:schemeClr val="tx1"/>
                          </a:solidFill>
                        </a:rPr>
                        <a:t>Ner</a:t>
                      </a:r>
                      <a:r>
                        <a:rPr lang="en-GB" dirty="0">
                          <a:solidFill>
                            <a:schemeClr val="tx1"/>
                          </a:solidFill>
                        </a:rPr>
                        <a:t> </a:t>
                      </a:r>
                      <a:r>
                        <a:rPr lang="en-GB" dirty="0" err="1">
                          <a:solidFill>
                            <a:schemeClr val="tx1"/>
                          </a:solidFill>
                        </a:rPr>
                        <a:t>Tamid</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The light that hangs above the Aron </a:t>
                      </a:r>
                      <a:r>
                        <a:rPr lang="en-GB" dirty="0" err="1">
                          <a:solidFill>
                            <a:schemeClr val="tx1"/>
                          </a:solidFill>
                        </a:rPr>
                        <a:t>Hakodesh</a:t>
                      </a:r>
                      <a:r>
                        <a:rPr lang="en-GB"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121129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1815882"/>
          </a:xfrm>
          <a:prstGeom prst="rect">
            <a:avLst/>
          </a:prstGeom>
          <a:noFill/>
        </p:spPr>
        <p:txBody>
          <a:bodyPr wrap="square" rtlCol="0">
            <a:spAutoFit/>
          </a:bodyPr>
          <a:lstStyle/>
          <a:p>
            <a:r>
              <a:rPr lang="en-GB" sz="1600" b="1" dirty="0"/>
              <a:t>Judaism Homework 8: Self Quizzing</a:t>
            </a:r>
          </a:p>
          <a:p>
            <a:r>
              <a:rPr lang="en-GB" sz="1600" dirty="0"/>
              <a:t>Complete</a:t>
            </a:r>
            <a:r>
              <a:rPr lang="en-GB" sz="1600" b="1" dirty="0"/>
              <a:t> all </a:t>
            </a:r>
            <a:r>
              <a:rPr lang="en-GB" sz="1600" dirty="0"/>
              <a:t>answers in the quiz. When all answers have been attempted, turn the page and mark your work. Be sure to add the correct answers if you did not get it first time round.</a:t>
            </a:r>
          </a:p>
          <a:p>
            <a:endParaRPr lang="en-GB" sz="1600" dirty="0"/>
          </a:p>
          <a:p>
            <a:endParaRPr lang="en-GB" sz="1600" dirty="0"/>
          </a:p>
          <a:p>
            <a:r>
              <a:rPr lang="en-GB" sz="1600" b="1" dirty="0"/>
              <a:t>Due:</a:t>
            </a:r>
          </a:p>
        </p:txBody>
      </p:sp>
      <p:graphicFrame>
        <p:nvGraphicFramePr>
          <p:cNvPr id="4" name="Table 4">
            <a:extLst>
              <a:ext uri="{FF2B5EF4-FFF2-40B4-BE49-F238E27FC236}">
                <a16:creationId xmlns:a16="http://schemas.microsoft.com/office/drawing/2014/main" id="{849225E5-57AB-4CF3-BBD8-458388D3F216}"/>
              </a:ext>
            </a:extLst>
          </p:cNvPr>
          <p:cNvGraphicFramePr>
            <a:graphicFrameLocks noGrp="1"/>
          </p:cNvGraphicFramePr>
          <p:nvPr>
            <p:extLst>
              <p:ext uri="{D42A27DB-BD31-4B8C-83A1-F6EECF244321}">
                <p14:modId xmlns:p14="http://schemas.microsoft.com/office/powerpoint/2010/main" val="1513027748"/>
              </p:ext>
            </p:extLst>
          </p:nvPr>
        </p:nvGraphicFramePr>
        <p:xfrm>
          <a:off x="108342" y="2503932"/>
          <a:ext cx="6641316" cy="7292340"/>
        </p:xfrm>
        <a:graphic>
          <a:graphicData uri="http://schemas.openxmlformats.org/drawingml/2006/table">
            <a:tbl>
              <a:tblPr firstRow="1" bandRow="1">
                <a:tableStyleId>{5C22544A-7EE6-4342-B048-85BDC9FD1C3A}</a:tableStyleId>
              </a:tblPr>
              <a:tblGrid>
                <a:gridCol w="1967584">
                  <a:extLst>
                    <a:ext uri="{9D8B030D-6E8A-4147-A177-3AD203B41FA5}">
                      <a16:colId xmlns:a16="http://schemas.microsoft.com/office/drawing/2014/main" val="19778384"/>
                    </a:ext>
                  </a:extLst>
                </a:gridCol>
                <a:gridCol w="4673732">
                  <a:extLst>
                    <a:ext uri="{9D8B030D-6E8A-4147-A177-3AD203B41FA5}">
                      <a16:colId xmlns:a16="http://schemas.microsoft.com/office/drawing/2014/main" val="446716376"/>
                    </a:ext>
                  </a:extLst>
                </a:gridCol>
              </a:tblGrid>
              <a:tr h="370840">
                <a:tc>
                  <a:txBody>
                    <a:bodyPr/>
                    <a:lstStyle/>
                    <a:p>
                      <a:r>
                        <a:rPr lang="en-GB" b="0" dirty="0">
                          <a:solidFill>
                            <a:schemeClr val="tx1"/>
                          </a:solidFill>
                        </a:rPr>
                        <a:t>Who did Moses free from slavery?</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is the first book the Torah / Bible?</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Which prophet destroyed his father’s idols and established the monotheistic faiths?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Who do Jews leave the door open and a glass of wine for during Pesach?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What is the name of all the Jewish scriptures together?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a covenant?</a:t>
                      </a:r>
                    </a:p>
                    <a:p>
                      <a:endParaRPr lang="en-GB" dirty="0">
                        <a:solidFill>
                          <a:schemeClr val="tx1"/>
                        </a:solidFill>
                      </a:endParaRP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How are Orthodox and Reform Jews different?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Which part of the Torah gives Jews their laws or rules?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What is the name of the Torah that is kept in and used in the synagogue?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Bimah?</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184959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584775"/>
          </a:xfrm>
          <a:prstGeom prst="rect">
            <a:avLst/>
          </a:prstGeom>
          <a:noFill/>
        </p:spPr>
        <p:txBody>
          <a:bodyPr wrap="square" rtlCol="0">
            <a:spAutoFit/>
          </a:bodyPr>
          <a:lstStyle/>
          <a:p>
            <a:r>
              <a:rPr lang="en-GB" sz="1600" b="1" dirty="0"/>
              <a:t>Answers:</a:t>
            </a:r>
          </a:p>
          <a:p>
            <a:r>
              <a:rPr lang="en-GB" sz="1600" dirty="0"/>
              <a:t>Use green pen to correct and mark your answers.</a:t>
            </a:r>
          </a:p>
        </p:txBody>
      </p:sp>
      <p:graphicFrame>
        <p:nvGraphicFramePr>
          <p:cNvPr id="5" name="Table 4">
            <a:extLst>
              <a:ext uri="{FF2B5EF4-FFF2-40B4-BE49-F238E27FC236}">
                <a16:creationId xmlns:a16="http://schemas.microsoft.com/office/drawing/2014/main" id="{BD7191C1-8783-49CC-B79D-9581961A09E3}"/>
              </a:ext>
            </a:extLst>
          </p:cNvPr>
          <p:cNvGraphicFramePr>
            <a:graphicFrameLocks noGrp="1"/>
          </p:cNvGraphicFramePr>
          <p:nvPr>
            <p:extLst>
              <p:ext uri="{D42A27DB-BD31-4B8C-83A1-F6EECF244321}">
                <p14:modId xmlns:p14="http://schemas.microsoft.com/office/powerpoint/2010/main" val="1715206889"/>
              </p:ext>
            </p:extLst>
          </p:nvPr>
        </p:nvGraphicFramePr>
        <p:xfrm>
          <a:off x="108342" y="855518"/>
          <a:ext cx="6641316" cy="7292340"/>
        </p:xfrm>
        <a:graphic>
          <a:graphicData uri="http://schemas.openxmlformats.org/drawingml/2006/table">
            <a:tbl>
              <a:tblPr firstRow="1" bandRow="1">
                <a:tableStyleId>{5C22544A-7EE6-4342-B048-85BDC9FD1C3A}</a:tableStyleId>
              </a:tblPr>
              <a:tblGrid>
                <a:gridCol w="1967584">
                  <a:extLst>
                    <a:ext uri="{9D8B030D-6E8A-4147-A177-3AD203B41FA5}">
                      <a16:colId xmlns:a16="http://schemas.microsoft.com/office/drawing/2014/main" val="19778384"/>
                    </a:ext>
                  </a:extLst>
                </a:gridCol>
                <a:gridCol w="4673732">
                  <a:extLst>
                    <a:ext uri="{9D8B030D-6E8A-4147-A177-3AD203B41FA5}">
                      <a16:colId xmlns:a16="http://schemas.microsoft.com/office/drawing/2014/main" val="446716376"/>
                    </a:ext>
                  </a:extLst>
                </a:gridCol>
              </a:tblGrid>
              <a:tr h="370840">
                <a:tc>
                  <a:txBody>
                    <a:bodyPr/>
                    <a:lstStyle/>
                    <a:p>
                      <a:r>
                        <a:rPr lang="en-GB" b="0" dirty="0">
                          <a:solidFill>
                            <a:schemeClr val="tx1"/>
                          </a:solidFill>
                        </a:rPr>
                        <a:t>Who did Moses free from slavery?</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Israelites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is the first book the Torah / Bible?</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Genesis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Which prophet destroyed his father’s idols and established the monotheistic faiths?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Abraham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Who do Jews leave the door open and a glass of wine for during Pesach?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Elijah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What is the name of all the Jewish scriptures together?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Tanakh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a covenant?</a:t>
                      </a:r>
                    </a:p>
                    <a:p>
                      <a:endParaRPr lang="en-GB" dirty="0">
                        <a:solidFill>
                          <a:schemeClr val="tx1"/>
                        </a:solidFill>
                      </a:endParaRP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A promise or an agreement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How are Orthodox and Reform Jews different?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Orthodox Jews live by the rules exactly as stated in the Torah. Reform Jews have adapted to fit better in the modern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Which part of the Torah gives Jews their laws or rules?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Leviticus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What is the name of the Torah that is kept in and used in the synagogue?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err="1">
                          <a:solidFill>
                            <a:schemeClr val="tx1"/>
                          </a:solidFill>
                        </a:rPr>
                        <a:t>Sefer</a:t>
                      </a:r>
                      <a:r>
                        <a:rPr lang="en-GB" dirty="0">
                          <a:solidFill>
                            <a:schemeClr val="tx1"/>
                          </a:solidFill>
                        </a:rPr>
                        <a:t> Torah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Bimah?</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A raised stand or platform in the synagogue for readings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1554227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1569660"/>
          </a:xfrm>
          <a:prstGeom prst="rect">
            <a:avLst/>
          </a:prstGeom>
          <a:noFill/>
        </p:spPr>
        <p:txBody>
          <a:bodyPr wrap="square" rtlCol="0">
            <a:spAutoFit/>
          </a:bodyPr>
          <a:lstStyle/>
          <a:p>
            <a:r>
              <a:rPr lang="en-GB" sz="1600" b="1" dirty="0"/>
              <a:t>Judaism Homework 10: Self Quizzing</a:t>
            </a:r>
          </a:p>
          <a:p>
            <a:r>
              <a:rPr lang="en-GB" sz="1600" dirty="0"/>
              <a:t>Complete</a:t>
            </a:r>
            <a:r>
              <a:rPr lang="en-GB" sz="1600" b="1" dirty="0"/>
              <a:t> all </a:t>
            </a:r>
            <a:r>
              <a:rPr lang="en-GB" sz="1600" dirty="0"/>
              <a:t>answers in the quiz. When all answers have been attempted, turn the page and mark your work. Be sure to add the correct answers if you did not get it first time round.</a:t>
            </a:r>
          </a:p>
          <a:p>
            <a:endParaRPr lang="en-GB" sz="1600" dirty="0"/>
          </a:p>
          <a:p>
            <a:r>
              <a:rPr lang="en-GB" sz="1600" b="1" dirty="0"/>
              <a:t>Due:</a:t>
            </a:r>
          </a:p>
        </p:txBody>
      </p:sp>
      <p:graphicFrame>
        <p:nvGraphicFramePr>
          <p:cNvPr id="4" name="Table 4">
            <a:extLst>
              <a:ext uri="{FF2B5EF4-FFF2-40B4-BE49-F238E27FC236}">
                <a16:creationId xmlns:a16="http://schemas.microsoft.com/office/drawing/2014/main" id="{849225E5-57AB-4CF3-BBD8-458388D3F216}"/>
              </a:ext>
            </a:extLst>
          </p:cNvPr>
          <p:cNvGraphicFramePr>
            <a:graphicFrameLocks noGrp="1"/>
          </p:cNvGraphicFramePr>
          <p:nvPr>
            <p:extLst>
              <p:ext uri="{D42A27DB-BD31-4B8C-83A1-F6EECF244321}">
                <p14:modId xmlns:p14="http://schemas.microsoft.com/office/powerpoint/2010/main" val="2976955705"/>
              </p:ext>
            </p:extLst>
          </p:nvPr>
        </p:nvGraphicFramePr>
        <p:xfrm>
          <a:off x="243840" y="2545773"/>
          <a:ext cx="6378634" cy="7086600"/>
        </p:xfrm>
        <a:graphic>
          <a:graphicData uri="http://schemas.openxmlformats.org/drawingml/2006/table">
            <a:tbl>
              <a:tblPr firstRow="1" bandRow="1">
                <a:tableStyleId>{5C22544A-7EE6-4342-B048-85BDC9FD1C3A}</a:tableStyleId>
              </a:tblPr>
              <a:tblGrid>
                <a:gridCol w="1889761">
                  <a:extLst>
                    <a:ext uri="{9D8B030D-6E8A-4147-A177-3AD203B41FA5}">
                      <a16:colId xmlns:a16="http://schemas.microsoft.com/office/drawing/2014/main" val="19778384"/>
                    </a:ext>
                  </a:extLst>
                </a:gridCol>
                <a:gridCol w="4488873">
                  <a:extLst>
                    <a:ext uri="{9D8B030D-6E8A-4147-A177-3AD203B41FA5}">
                      <a16:colId xmlns:a16="http://schemas.microsoft.com/office/drawing/2014/main" val="446716376"/>
                    </a:ext>
                  </a:extLst>
                </a:gridCol>
              </a:tblGrid>
              <a:tr h="370840">
                <a:tc>
                  <a:txBody>
                    <a:bodyPr/>
                    <a:lstStyle/>
                    <a:p>
                      <a:r>
                        <a:rPr lang="en-GB" b="0" dirty="0">
                          <a:solidFill>
                            <a:schemeClr val="tx1"/>
                          </a:solidFill>
                        </a:rPr>
                        <a:t>What is the most holy day for Jews?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part of the Torah is read during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What is the Hebrew word for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purpose of the seder plate at Passover?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Which festival is the Jewish new year?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the name of all the Jewish scriptures together?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What is the name of the Torah that is kept in and used in the synagogue?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In the synagogue, what is the Bimah?</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In the synagogue, what is the Aron </a:t>
                      </a:r>
                      <a:r>
                        <a:rPr lang="en-GB" dirty="0" err="1">
                          <a:solidFill>
                            <a:schemeClr val="tx1"/>
                          </a:solidFill>
                        </a:rPr>
                        <a:t>Hakodesh</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a:t>
                      </a:r>
                      <a:r>
                        <a:rPr lang="en-GB" dirty="0" err="1">
                          <a:solidFill>
                            <a:schemeClr val="tx1"/>
                          </a:solidFill>
                        </a:rPr>
                        <a:t>Ner</a:t>
                      </a:r>
                      <a:r>
                        <a:rPr lang="en-GB" dirty="0">
                          <a:solidFill>
                            <a:schemeClr val="tx1"/>
                          </a:solidFill>
                        </a:rPr>
                        <a:t> </a:t>
                      </a:r>
                      <a:r>
                        <a:rPr lang="en-GB" dirty="0" err="1">
                          <a:solidFill>
                            <a:schemeClr val="tx1"/>
                          </a:solidFill>
                        </a:rPr>
                        <a:t>Tamid</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3910363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C148F0-6DCF-4B76-B3A3-897CCF90970E}"/>
              </a:ext>
            </a:extLst>
          </p:cNvPr>
          <p:cNvSpPr txBox="1"/>
          <p:nvPr/>
        </p:nvSpPr>
        <p:spPr>
          <a:xfrm>
            <a:off x="243840" y="109728"/>
            <a:ext cx="6254496" cy="584775"/>
          </a:xfrm>
          <a:prstGeom prst="rect">
            <a:avLst/>
          </a:prstGeom>
          <a:noFill/>
        </p:spPr>
        <p:txBody>
          <a:bodyPr wrap="square" rtlCol="0">
            <a:spAutoFit/>
          </a:bodyPr>
          <a:lstStyle/>
          <a:p>
            <a:r>
              <a:rPr lang="en-GB" sz="1600" b="1" dirty="0"/>
              <a:t>Answers:</a:t>
            </a:r>
          </a:p>
          <a:p>
            <a:r>
              <a:rPr lang="en-GB" sz="1600" dirty="0"/>
              <a:t>Use green pen to correct and mark your answers.</a:t>
            </a:r>
          </a:p>
        </p:txBody>
      </p:sp>
      <p:graphicFrame>
        <p:nvGraphicFramePr>
          <p:cNvPr id="5" name="Table 4">
            <a:extLst>
              <a:ext uri="{FF2B5EF4-FFF2-40B4-BE49-F238E27FC236}">
                <a16:creationId xmlns:a16="http://schemas.microsoft.com/office/drawing/2014/main" id="{BD7191C1-8783-49CC-B79D-9581961A09E3}"/>
              </a:ext>
            </a:extLst>
          </p:cNvPr>
          <p:cNvGraphicFramePr>
            <a:graphicFrameLocks noGrp="1"/>
          </p:cNvGraphicFramePr>
          <p:nvPr>
            <p:extLst>
              <p:ext uri="{D42A27DB-BD31-4B8C-83A1-F6EECF244321}">
                <p14:modId xmlns:p14="http://schemas.microsoft.com/office/powerpoint/2010/main" val="4250409645"/>
              </p:ext>
            </p:extLst>
          </p:nvPr>
        </p:nvGraphicFramePr>
        <p:xfrm>
          <a:off x="108342" y="855518"/>
          <a:ext cx="6641316" cy="7086600"/>
        </p:xfrm>
        <a:graphic>
          <a:graphicData uri="http://schemas.openxmlformats.org/drawingml/2006/table">
            <a:tbl>
              <a:tblPr firstRow="1" bandRow="1">
                <a:tableStyleId>{5C22544A-7EE6-4342-B048-85BDC9FD1C3A}</a:tableStyleId>
              </a:tblPr>
              <a:tblGrid>
                <a:gridCol w="1967584">
                  <a:extLst>
                    <a:ext uri="{9D8B030D-6E8A-4147-A177-3AD203B41FA5}">
                      <a16:colId xmlns:a16="http://schemas.microsoft.com/office/drawing/2014/main" val="19778384"/>
                    </a:ext>
                  </a:extLst>
                </a:gridCol>
                <a:gridCol w="4673732">
                  <a:extLst>
                    <a:ext uri="{9D8B030D-6E8A-4147-A177-3AD203B41FA5}">
                      <a16:colId xmlns:a16="http://schemas.microsoft.com/office/drawing/2014/main" val="446716376"/>
                    </a:ext>
                  </a:extLst>
                </a:gridCol>
              </a:tblGrid>
              <a:tr h="370840">
                <a:tc>
                  <a:txBody>
                    <a:bodyPr/>
                    <a:lstStyle/>
                    <a:p>
                      <a:r>
                        <a:rPr lang="en-GB" b="0" dirty="0">
                          <a:solidFill>
                            <a:schemeClr val="tx1"/>
                          </a:solidFill>
                        </a:rPr>
                        <a:t>What is the most holy day for Jews?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Yom Kippur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What part of the Torah is read during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Exodus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What is the Hebrew word for Passover?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err="1">
                          <a:solidFill>
                            <a:schemeClr val="tx1"/>
                          </a:solidFill>
                        </a:rPr>
                        <a:t>Peseach</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purpose of the seder plate at Passover?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Remind Jews of their bitter past e.g. slavery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Which festival is the Jewish new year?</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Rosh Hashana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What is the name of all the Jewish scriptures together?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Tanakh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What is the name of the Torah that is kept in and used in the synagogue?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err="1">
                          <a:solidFill>
                            <a:schemeClr val="tx1"/>
                          </a:solidFill>
                        </a:rPr>
                        <a:t>Sefer</a:t>
                      </a:r>
                      <a:r>
                        <a:rPr lang="en-GB" dirty="0">
                          <a:solidFill>
                            <a:schemeClr val="tx1"/>
                          </a:solidFill>
                        </a:rPr>
                        <a:t> Torah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In the synagogue, what is the Bimah?</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A raised stand or platform in the synagogue for readings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In the synagogue, what is the Aron </a:t>
                      </a:r>
                      <a:r>
                        <a:rPr lang="en-GB" dirty="0" err="1">
                          <a:solidFill>
                            <a:schemeClr val="tx1"/>
                          </a:solidFill>
                        </a:rPr>
                        <a:t>Hakodesh</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The ark in the synagogue where the Torah scrolls are kept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In the synagogue, what is the </a:t>
                      </a:r>
                      <a:r>
                        <a:rPr lang="en-GB" dirty="0" err="1">
                          <a:solidFill>
                            <a:schemeClr val="tx1"/>
                          </a:solidFill>
                        </a:rPr>
                        <a:t>Ner</a:t>
                      </a:r>
                      <a:r>
                        <a:rPr lang="en-GB" dirty="0">
                          <a:solidFill>
                            <a:schemeClr val="tx1"/>
                          </a:solidFill>
                        </a:rPr>
                        <a:t> </a:t>
                      </a:r>
                      <a:r>
                        <a:rPr lang="en-GB" dirty="0" err="1">
                          <a:solidFill>
                            <a:schemeClr val="tx1"/>
                          </a:solidFill>
                        </a:rPr>
                        <a:t>Tamid</a:t>
                      </a:r>
                      <a:r>
                        <a:rPr lang="en-GB" dirty="0">
                          <a:solidFill>
                            <a:schemeClr val="tx1"/>
                          </a:solidFill>
                        </a:rPr>
                        <a: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The light that hangs above the Aron </a:t>
                      </a:r>
                      <a:r>
                        <a:rPr lang="en-GB" dirty="0" err="1">
                          <a:solidFill>
                            <a:schemeClr val="tx1"/>
                          </a:solidFill>
                        </a:rPr>
                        <a:t>Hakodesh</a:t>
                      </a:r>
                      <a:r>
                        <a:rPr lang="en-GB"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2708632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Judaism Homework 10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(1.5-1.10).</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85017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D3F49B4A-BF13-4B94-89A8-FE09B2EA68A0}"/>
              </a:ext>
            </a:extLst>
          </p:cNvPr>
          <p:cNvSpPr txBox="1"/>
          <p:nvPr/>
        </p:nvSpPr>
        <p:spPr>
          <a:xfrm>
            <a:off x="3439550" y="1722569"/>
            <a:ext cx="3231073" cy="7007944"/>
          </a:xfrm>
          <a:prstGeom prst="rect">
            <a:avLst/>
          </a:prstGeom>
          <a:noFill/>
        </p:spPr>
        <p:txBody>
          <a:bodyPr wrap="square" rtlCol="0">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6" name="TextBox 5">
            <a:extLst>
              <a:ext uri="{FF2B5EF4-FFF2-40B4-BE49-F238E27FC236}">
                <a16:creationId xmlns:a16="http://schemas.microsoft.com/office/drawing/2014/main" id="{64B62EED-98A8-4A4F-8BEA-013D7E1E171F}"/>
              </a:ext>
            </a:extLst>
          </p:cNvPr>
          <p:cNvSpPr txBox="1"/>
          <p:nvPr/>
        </p:nvSpPr>
        <p:spPr>
          <a:xfrm>
            <a:off x="0" y="160237"/>
            <a:ext cx="5589270" cy="923330"/>
          </a:xfrm>
          <a:prstGeom prst="rect">
            <a:avLst/>
          </a:prstGeom>
          <a:noFill/>
        </p:spPr>
        <p:txBody>
          <a:bodyPr wrap="square" rtlCol="0">
            <a:spAutoFit/>
          </a:bodyPr>
          <a:lstStyle/>
          <a:p>
            <a:r>
              <a:rPr lang="en-GB" b="1" dirty="0"/>
              <a:t>Christianity Homework 1: Key words</a:t>
            </a:r>
          </a:p>
          <a:p>
            <a:endParaRPr lang="en-GB" dirty="0"/>
          </a:p>
          <a:p>
            <a:r>
              <a:rPr lang="en-GB" dirty="0"/>
              <a:t>Due:</a:t>
            </a:r>
          </a:p>
        </p:txBody>
      </p:sp>
      <p:graphicFrame>
        <p:nvGraphicFramePr>
          <p:cNvPr id="5" name="Table 4">
            <a:extLst>
              <a:ext uri="{FF2B5EF4-FFF2-40B4-BE49-F238E27FC236}">
                <a16:creationId xmlns:a16="http://schemas.microsoft.com/office/drawing/2014/main" id="{F90877F7-BD89-43E6-8FEA-FF9A6B0D9F0E}"/>
              </a:ext>
            </a:extLst>
          </p:cNvPr>
          <p:cNvGraphicFramePr>
            <a:graphicFrameLocks noGrp="1"/>
          </p:cNvGraphicFramePr>
          <p:nvPr>
            <p:extLst>
              <p:ext uri="{D42A27DB-BD31-4B8C-83A1-F6EECF244321}">
                <p14:modId xmlns:p14="http://schemas.microsoft.com/office/powerpoint/2010/main" val="1768420733"/>
              </p:ext>
            </p:extLst>
          </p:nvPr>
        </p:nvGraphicFramePr>
        <p:xfrm>
          <a:off x="-10549" y="1657350"/>
          <a:ext cx="3429001" cy="8345632"/>
        </p:xfrm>
        <a:graphic>
          <a:graphicData uri="http://schemas.openxmlformats.org/drawingml/2006/table">
            <a:tbl>
              <a:tblPr firstRow="1" bandRow="1">
                <a:tableStyleId>{5940675A-B579-460E-94D1-54222C63F5DA}</a:tableStyleId>
              </a:tblPr>
              <a:tblGrid>
                <a:gridCol w="398476">
                  <a:extLst>
                    <a:ext uri="{9D8B030D-6E8A-4147-A177-3AD203B41FA5}">
                      <a16:colId xmlns:a16="http://schemas.microsoft.com/office/drawing/2014/main" val="1489402964"/>
                    </a:ext>
                  </a:extLst>
                </a:gridCol>
                <a:gridCol w="928255">
                  <a:extLst>
                    <a:ext uri="{9D8B030D-6E8A-4147-A177-3AD203B41FA5}">
                      <a16:colId xmlns:a16="http://schemas.microsoft.com/office/drawing/2014/main" val="2275514991"/>
                    </a:ext>
                  </a:extLst>
                </a:gridCol>
                <a:gridCol w="2102270">
                  <a:extLst>
                    <a:ext uri="{9D8B030D-6E8A-4147-A177-3AD203B41FA5}">
                      <a16:colId xmlns:a16="http://schemas.microsoft.com/office/drawing/2014/main" val="280320581"/>
                    </a:ext>
                  </a:extLst>
                </a:gridCol>
              </a:tblGrid>
              <a:tr h="752757">
                <a:tc>
                  <a:txBody>
                    <a:bodyPr/>
                    <a:lstStyle/>
                    <a:p>
                      <a:pPr algn="ctr"/>
                      <a:r>
                        <a:rPr lang="en-GB" b="1" dirty="0"/>
                        <a:t>1</a:t>
                      </a:r>
                    </a:p>
                  </a:txBody>
                  <a:tcPr>
                    <a:solidFill>
                      <a:srgbClr val="F8CBAD"/>
                    </a:solidFill>
                  </a:tcPr>
                </a:tc>
                <a:tc>
                  <a:txBody>
                    <a:bodyPr/>
                    <a:lstStyle/>
                    <a:p>
                      <a:pPr algn="ctr"/>
                      <a:endParaRPr lang="en-GB" sz="1200" b="1" dirty="0"/>
                    </a:p>
                    <a:p>
                      <a:pPr algn="ctr"/>
                      <a:r>
                        <a:rPr lang="en-GB" sz="1200" b="1" dirty="0"/>
                        <a:t>Christianity</a:t>
                      </a:r>
                    </a:p>
                  </a:txBody>
                  <a:tcPr/>
                </a:tc>
                <a:tc>
                  <a:txBody>
                    <a:bodyPr/>
                    <a:lstStyle/>
                    <a:p>
                      <a:r>
                        <a:rPr lang="en-GB" sz="1200" b="0" i="0" kern="1200" dirty="0">
                          <a:solidFill>
                            <a:schemeClr val="tx1"/>
                          </a:solidFill>
                          <a:effectLst/>
                          <a:latin typeface="+mn-lt"/>
                          <a:ea typeface="+mn-ea"/>
                          <a:cs typeface="+mn-cs"/>
                        </a:rPr>
                        <a:t>The religion based on the person and teachings of Jesus Christ.</a:t>
                      </a:r>
                      <a:endParaRPr lang="en-GB" sz="1000" dirty="0"/>
                    </a:p>
                  </a:txBody>
                  <a:tcPr/>
                </a:tc>
                <a:extLst>
                  <a:ext uri="{0D108BD9-81ED-4DB2-BD59-A6C34878D82A}">
                    <a16:rowId xmlns:a16="http://schemas.microsoft.com/office/drawing/2014/main" val="3249516252"/>
                  </a:ext>
                </a:extLst>
              </a:tr>
              <a:tr h="752757">
                <a:tc>
                  <a:txBody>
                    <a:bodyPr/>
                    <a:lstStyle/>
                    <a:p>
                      <a:pPr algn="ctr"/>
                      <a:r>
                        <a:rPr lang="en-GB" b="1" dirty="0"/>
                        <a:t>2</a:t>
                      </a:r>
                    </a:p>
                  </a:txBody>
                  <a:tcPr>
                    <a:solidFill>
                      <a:srgbClr val="F8CBAD"/>
                    </a:solidFill>
                  </a:tcPr>
                </a:tc>
                <a:tc>
                  <a:txBody>
                    <a:bodyPr/>
                    <a:lstStyle/>
                    <a:p>
                      <a:pPr algn="ctr"/>
                      <a:endParaRPr lang="en-GB" sz="1200" b="1" dirty="0"/>
                    </a:p>
                    <a:p>
                      <a:pPr algn="ctr"/>
                      <a:r>
                        <a:rPr lang="en-GB" sz="1200" b="1" dirty="0"/>
                        <a:t>Jesus</a:t>
                      </a:r>
                    </a:p>
                  </a:txBody>
                  <a:tcPr/>
                </a:tc>
                <a:tc>
                  <a:txBody>
                    <a:bodyPr/>
                    <a:lstStyle/>
                    <a:p>
                      <a:r>
                        <a:rPr lang="en-GB" sz="1200" dirty="0"/>
                        <a:t>First-century Jewish teacher who Christians believe to be the Son of God.</a:t>
                      </a:r>
                    </a:p>
                  </a:txBody>
                  <a:tcPr/>
                </a:tc>
                <a:extLst>
                  <a:ext uri="{0D108BD9-81ED-4DB2-BD59-A6C34878D82A}">
                    <a16:rowId xmlns:a16="http://schemas.microsoft.com/office/drawing/2014/main" val="1836770962"/>
                  </a:ext>
                </a:extLst>
              </a:tr>
              <a:tr h="752757">
                <a:tc>
                  <a:txBody>
                    <a:bodyPr/>
                    <a:lstStyle/>
                    <a:p>
                      <a:pPr algn="ctr"/>
                      <a:r>
                        <a:rPr lang="en-GB" b="1" dirty="0"/>
                        <a:t>3</a:t>
                      </a:r>
                    </a:p>
                  </a:txBody>
                  <a:tcPr>
                    <a:solidFill>
                      <a:srgbClr val="F8CBAD"/>
                    </a:solidFill>
                  </a:tcPr>
                </a:tc>
                <a:tc>
                  <a:txBody>
                    <a:bodyPr/>
                    <a:lstStyle/>
                    <a:p>
                      <a:pPr algn="ctr"/>
                      <a:endParaRPr lang="en-GB" sz="1200" b="1" dirty="0"/>
                    </a:p>
                    <a:p>
                      <a:pPr algn="ctr"/>
                      <a:r>
                        <a:rPr lang="en-GB" sz="1200" b="1" dirty="0"/>
                        <a:t>The Nativity</a:t>
                      </a:r>
                    </a:p>
                  </a:txBody>
                  <a:tcPr/>
                </a:tc>
                <a:tc>
                  <a:txBody>
                    <a:bodyPr/>
                    <a:lstStyle/>
                    <a:p>
                      <a:endParaRPr lang="en-GB" sz="1200" dirty="0"/>
                    </a:p>
                    <a:p>
                      <a:r>
                        <a:rPr lang="en-GB" sz="1200" dirty="0"/>
                        <a:t>The birth of Jesus Christ.</a:t>
                      </a:r>
                    </a:p>
                  </a:txBody>
                  <a:tcPr/>
                </a:tc>
                <a:extLst>
                  <a:ext uri="{0D108BD9-81ED-4DB2-BD59-A6C34878D82A}">
                    <a16:rowId xmlns:a16="http://schemas.microsoft.com/office/drawing/2014/main" val="1434562894"/>
                  </a:ext>
                </a:extLst>
              </a:tr>
              <a:tr h="752757">
                <a:tc>
                  <a:txBody>
                    <a:bodyPr/>
                    <a:lstStyle/>
                    <a:p>
                      <a:pPr algn="ctr"/>
                      <a:r>
                        <a:rPr lang="en-GB" b="1" dirty="0"/>
                        <a:t>4</a:t>
                      </a:r>
                    </a:p>
                  </a:txBody>
                  <a:tcPr>
                    <a:solidFill>
                      <a:srgbClr val="F8CBAD"/>
                    </a:solidFill>
                  </a:tcPr>
                </a:tc>
                <a:tc>
                  <a:txBody>
                    <a:bodyPr/>
                    <a:lstStyle/>
                    <a:p>
                      <a:pPr algn="ctr"/>
                      <a:r>
                        <a:rPr lang="en-GB" sz="1200" b="1" dirty="0"/>
                        <a:t>Immaculate Conception</a:t>
                      </a:r>
                    </a:p>
                  </a:txBody>
                  <a:tcPr/>
                </a:tc>
                <a:tc>
                  <a:txBody>
                    <a:bodyPr/>
                    <a:lstStyle/>
                    <a:p>
                      <a:r>
                        <a:rPr lang="en-GB" sz="1200" b="0" i="0" kern="1200" dirty="0">
                          <a:solidFill>
                            <a:schemeClr val="tx1"/>
                          </a:solidFill>
                          <a:effectLst/>
                          <a:latin typeface="+mn-lt"/>
                          <a:ea typeface="+mn-ea"/>
                          <a:cs typeface="+mn-cs"/>
                        </a:rPr>
                        <a:t>The teaching that God preserved the Virgin Mary from the taint of original sin.</a:t>
                      </a:r>
                      <a:endParaRPr lang="en-GB" sz="1200" dirty="0"/>
                    </a:p>
                  </a:txBody>
                  <a:tcPr/>
                </a:tc>
                <a:extLst>
                  <a:ext uri="{0D108BD9-81ED-4DB2-BD59-A6C34878D82A}">
                    <a16:rowId xmlns:a16="http://schemas.microsoft.com/office/drawing/2014/main" val="219530618"/>
                  </a:ext>
                </a:extLst>
              </a:tr>
              <a:tr h="954724">
                <a:tc>
                  <a:txBody>
                    <a:bodyPr/>
                    <a:lstStyle/>
                    <a:p>
                      <a:pPr algn="ctr"/>
                      <a:r>
                        <a:rPr lang="en-GB" b="1" dirty="0"/>
                        <a:t>5</a:t>
                      </a:r>
                    </a:p>
                  </a:txBody>
                  <a:tcPr>
                    <a:solidFill>
                      <a:srgbClr val="F8CBAD"/>
                    </a:solidFill>
                  </a:tcPr>
                </a:tc>
                <a:tc>
                  <a:txBody>
                    <a:bodyPr/>
                    <a:lstStyle/>
                    <a:p>
                      <a:pPr algn="ctr"/>
                      <a:endParaRPr lang="en-GB" sz="1200" b="1" dirty="0"/>
                    </a:p>
                    <a:p>
                      <a:pPr algn="ctr"/>
                      <a:r>
                        <a:rPr lang="en-GB" sz="1200" b="1" dirty="0"/>
                        <a:t>Messiah</a:t>
                      </a:r>
                    </a:p>
                  </a:txBody>
                  <a:tcPr/>
                </a:tc>
                <a:tc>
                  <a:txBody>
                    <a:bodyPr/>
                    <a:lstStyle/>
                    <a:p>
                      <a:r>
                        <a:rPr lang="en-GB" sz="1200" b="0" i="0" kern="1200" dirty="0">
                          <a:solidFill>
                            <a:schemeClr val="tx1"/>
                          </a:solidFill>
                          <a:effectLst/>
                          <a:latin typeface="+mn-lt"/>
                          <a:ea typeface="+mn-ea"/>
                          <a:cs typeface="+mn-cs"/>
                        </a:rPr>
                        <a:t>A messiah is a saviour or liberator of a group of people.  Christians believe Jesus to be the Messiah.</a:t>
                      </a:r>
                      <a:endParaRPr lang="en-GB" sz="1200" dirty="0"/>
                    </a:p>
                  </a:txBody>
                  <a:tcPr/>
                </a:tc>
                <a:extLst>
                  <a:ext uri="{0D108BD9-81ED-4DB2-BD59-A6C34878D82A}">
                    <a16:rowId xmlns:a16="http://schemas.microsoft.com/office/drawing/2014/main" val="210530349"/>
                  </a:ext>
                </a:extLst>
              </a:tr>
              <a:tr h="752757">
                <a:tc>
                  <a:txBody>
                    <a:bodyPr/>
                    <a:lstStyle/>
                    <a:p>
                      <a:pPr algn="ctr"/>
                      <a:r>
                        <a:rPr lang="en-GB" b="1" dirty="0"/>
                        <a:t>6</a:t>
                      </a:r>
                    </a:p>
                  </a:txBody>
                  <a:tcPr>
                    <a:solidFill>
                      <a:srgbClr val="F8CBAD"/>
                    </a:solidFill>
                  </a:tcPr>
                </a:tc>
                <a:tc>
                  <a:txBody>
                    <a:bodyPr/>
                    <a:lstStyle/>
                    <a:p>
                      <a:pPr algn="ctr"/>
                      <a:endParaRPr lang="en-GB" sz="1200" b="1" dirty="0"/>
                    </a:p>
                    <a:p>
                      <a:pPr algn="ctr"/>
                      <a:r>
                        <a:rPr lang="en-GB" sz="1200" b="1" dirty="0"/>
                        <a:t>Ministry</a:t>
                      </a:r>
                    </a:p>
                  </a:txBody>
                  <a:tcPr/>
                </a:tc>
                <a:tc>
                  <a:txBody>
                    <a:bodyPr/>
                    <a:lstStyle/>
                    <a:p>
                      <a:endParaRPr lang="en-GB" sz="1200" dirty="0"/>
                    </a:p>
                    <a:p>
                      <a:r>
                        <a:rPr lang="en-GB" sz="1200" dirty="0"/>
                        <a:t>The work of a religious person.</a:t>
                      </a:r>
                    </a:p>
                  </a:txBody>
                  <a:tcPr/>
                </a:tc>
                <a:extLst>
                  <a:ext uri="{0D108BD9-81ED-4DB2-BD59-A6C34878D82A}">
                    <a16:rowId xmlns:a16="http://schemas.microsoft.com/office/drawing/2014/main" val="1357201095"/>
                  </a:ext>
                </a:extLst>
              </a:tr>
              <a:tr h="954724">
                <a:tc>
                  <a:txBody>
                    <a:bodyPr/>
                    <a:lstStyle/>
                    <a:p>
                      <a:pPr algn="ctr"/>
                      <a:r>
                        <a:rPr lang="en-GB" b="1" dirty="0"/>
                        <a:t>7</a:t>
                      </a:r>
                    </a:p>
                  </a:txBody>
                  <a:tcPr>
                    <a:solidFill>
                      <a:srgbClr val="F8CBAD"/>
                    </a:solidFill>
                  </a:tcPr>
                </a:tc>
                <a:tc>
                  <a:txBody>
                    <a:bodyPr/>
                    <a:lstStyle/>
                    <a:p>
                      <a:pPr algn="ctr"/>
                      <a:r>
                        <a:rPr lang="en-GB" sz="1200" b="1" dirty="0"/>
                        <a:t>Sermon on the Mount</a:t>
                      </a:r>
                    </a:p>
                  </a:txBody>
                  <a:tcPr/>
                </a:tc>
                <a:tc>
                  <a:txBody>
                    <a:bodyPr/>
                    <a:lstStyle/>
                    <a:p>
                      <a:r>
                        <a:rPr lang="en-GB" sz="1200" b="0" i="0" kern="1200" dirty="0">
                          <a:solidFill>
                            <a:schemeClr val="tx1"/>
                          </a:solidFill>
                          <a:effectLst/>
                          <a:latin typeface="+mn-lt"/>
                          <a:ea typeface="+mn-ea"/>
                          <a:cs typeface="+mn-cs"/>
                        </a:rPr>
                        <a:t>A collection of sayings and teachings attributed to Jesus Christ, which emphasises his moral teaching.</a:t>
                      </a:r>
                      <a:endParaRPr lang="en-GB" sz="1200" dirty="0"/>
                    </a:p>
                  </a:txBody>
                  <a:tcPr/>
                </a:tc>
                <a:extLst>
                  <a:ext uri="{0D108BD9-81ED-4DB2-BD59-A6C34878D82A}">
                    <a16:rowId xmlns:a16="http://schemas.microsoft.com/office/drawing/2014/main" val="3076272396"/>
                  </a:ext>
                </a:extLst>
              </a:tr>
              <a:tr h="752757">
                <a:tc>
                  <a:txBody>
                    <a:bodyPr/>
                    <a:lstStyle/>
                    <a:p>
                      <a:pPr algn="ctr"/>
                      <a:r>
                        <a:rPr lang="en-GB" b="1" dirty="0"/>
                        <a:t>8</a:t>
                      </a:r>
                    </a:p>
                  </a:txBody>
                  <a:tcPr>
                    <a:solidFill>
                      <a:srgbClr val="F8CBAD"/>
                    </a:solidFill>
                  </a:tcPr>
                </a:tc>
                <a:tc>
                  <a:txBody>
                    <a:bodyPr/>
                    <a:lstStyle/>
                    <a:p>
                      <a:pPr algn="ctr"/>
                      <a:endParaRPr lang="en-GB" sz="1200" b="1" dirty="0"/>
                    </a:p>
                    <a:p>
                      <a:pPr algn="ctr"/>
                      <a:r>
                        <a:rPr lang="en-GB" sz="1200" b="1" dirty="0"/>
                        <a:t>Beatitudes</a:t>
                      </a:r>
                    </a:p>
                  </a:txBody>
                  <a:tcPr/>
                </a:tc>
                <a:tc>
                  <a:txBody>
                    <a:bodyPr/>
                    <a:lstStyle/>
                    <a:p>
                      <a:r>
                        <a:rPr lang="en-GB" sz="1200" dirty="0"/>
                        <a:t>The blessings listed by Jesus in the Sermon on the Mount.</a:t>
                      </a:r>
                    </a:p>
                  </a:txBody>
                  <a:tcPr/>
                </a:tc>
                <a:extLst>
                  <a:ext uri="{0D108BD9-81ED-4DB2-BD59-A6C34878D82A}">
                    <a16:rowId xmlns:a16="http://schemas.microsoft.com/office/drawing/2014/main" val="2679606957"/>
                  </a:ext>
                </a:extLst>
              </a:tr>
              <a:tr h="752757">
                <a:tc>
                  <a:txBody>
                    <a:bodyPr/>
                    <a:lstStyle/>
                    <a:p>
                      <a:pPr algn="ctr"/>
                      <a:r>
                        <a:rPr lang="en-GB" b="1" dirty="0"/>
                        <a:t>9</a:t>
                      </a:r>
                    </a:p>
                  </a:txBody>
                  <a:tcPr>
                    <a:solidFill>
                      <a:srgbClr val="F8CBAD"/>
                    </a:solidFill>
                  </a:tcPr>
                </a:tc>
                <a:tc>
                  <a:txBody>
                    <a:bodyPr/>
                    <a:lstStyle/>
                    <a:p>
                      <a:pPr algn="ctr"/>
                      <a:endParaRPr lang="en-GB" sz="1200" b="1" dirty="0"/>
                    </a:p>
                    <a:p>
                      <a:pPr algn="ctr"/>
                      <a:r>
                        <a:rPr lang="en-GB" sz="1200" b="1" dirty="0"/>
                        <a:t>Last Supper</a:t>
                      </a:r>
                    </a:p>
                  </a:txBody>
                  <a:tcPr/>
                </a:tc>
                <a:tc>
                  <a:txBody>
                    <a:bodyPr/>
                    <a:lstStyle/>
                    <a:p>
                      <a:r>
                        <a:rPr lang="en-GB" sz="1200" dirty="0"/>
                        <a:t>The final meal that Jesus shared with his disciples before his crucifixion.</a:t>
                      </a:r>
                    </a:p>
                  </a:txBody>
                  <a:tcPr/>
                </a:tc>
                <a:extLst>
                  <a:ext uri="{0D108BD9-81ED-4DB2-BD59-A6C34878D82A}">
                    <a16:rowId xmlns:a16="http://schemas.microsoft.com/office/drawing/2014/main" val="719562837"/>
                  </a:ext>
                </a:extLst>
              </a:tr>
              <a:tr h="1166885">
                <a:tc>
                  <a:txBody>
                    <a:bodyPr/>
                    <a:lstStyle/>
                    <a:p>
                      <a:pPr algn="ctr"/>
                      <a:r>
                        <a:rPr lang="en-GB" b="1" dirty="0"/>
                        <a:t>10</a:t>
                      </a:r>
                    </a:p>
                  </a:txBody>
                  <a:tcPr>
                    <a:solidFill>
                      <a:srgbClr val="F8CBAD"/>
                    </a:solidFill>
                  </a:tcPr>
                </a:tc>
                <a:tc>
                  <a:txBody>
                    <a:bodyPr/>
                    <a:lstStyle/>
                    <a:p>
                      <a:pPr algn="ctr"/>
                      <a:endParaRPr lang="en-GB" sz="1200" b="1" dirty="0"/>
                    </a:p>
                    <a:p>
                      <a:pPr algn="ctr"/>
                      <a:r>
                        <a:rPr lang="en-GB" sz="1200" b="1" dirty="0"/>
                        <a:t>Eucharist</a:t>
                      </a:r>
                    </a:p>
                  </a:txBody>
                  <a:tcPr/>
                </a:tc>
                <a:tc>
                  <a:txBody>
                    <a:bodyPr/>
                    <a:lstStyle/>
                    <a:p>
                      <a:r>
                        <a:rPr lang="en-GB" sz="1200" b="0" i="0" kern="1200" dirty="0">
                          <a:solidFill>
                            <a:schemeClr val="tx1"/>
                          </a:solidFill>
                          <a:effectLst/>
                          <a:latin typeface="+mn-lt"/>
                          <a:ea typeface="+mn-ea"/>
                          <a:cs typeface="+mn-cs"/>
                        </a:rPr>
                        <a:t>The Christian service commemorating the Last Supper, in which bread and wine are consecrated and consumed.</a:t>
                      </a:r>
                      <a:endParaRPr lang="en-GB" sz="1200" dirty="0"/>
                    </a:p>
                  </a:txBody>
                  <a:tcPr/>
                </a:tc>
                <a:extLst>
                  <a:ext uri="{0D108BD9-81ED-4DB2-BD59-A6C34878D82A}">
                    <a16:rowId xmlns:a16="http://schemas.microsoft.com/office/drawing/2014/main" val="1842144134"/>
                  </a:ext>
                </a:extLst>
              </a:tr>
            </a:tbl>
          </a:graphicData>
        </a:graphic>
      </p:graphicFrame>
    </p:spTree>
    <p:extLst>
      <p:ext uri="{BB962C8B-B14F-4D97-AF65-F5344CB8AC3E}">
        <p14:creationId xmlns:p14="http://schemas.microsoft.com/office/powerpoint/2010/main" val="2291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B403C0-F95E-4687-9B9D-D28A9944B487}"/>
              </a:ext>
            </a:extLst>
          </p:cNvPr>
          <p:cNvSpPr txBox="1"/>
          <p:nvPr/>
        </p:nvSpPr>
        <p:spPr>
          <a:xfrm>
            <a:off x="180109" y="1437233"/>
            <a:ext cx="6497781" cy="5974200"/>
          </a:xfrm>
          <a:prstGeom prst="rect">
            <a:avLst/>
          </a:prstGeom>
          <a:noFill/>
        </p:spPr>
        <p:txBody>
          <a:bodyPr wrap="square">
            <a:spAutoFit/>
          </a:bodyPr>
          <a:lstStyle/>
          <a:p>
            <a:pPr marL="0" marR="0" indent="0" algn="l">
              <a:lnSpc>
                <a:spcPts val="110"/>
              </a:lnSpc>
              <a:spcBef>
                <a:spcPts val="0"/>
              </a:spcBef>
              <a:spcAft>
                <a:spcPts val="1500"/>
              </a:spcAft>
            </a:pPr>
            <a:r>
              <a:rPr lang="en-US" sz="1100" b="1" u="sng" kern="1400" dirty="0">
                <a:ln>
                  <a:noFill/>
                </a:ln>
                <a:solidFill>
                  <a:srgbClr val="000000"/>
                </a:solidFill>
                <a:effectLst/>
                <a:latin typeface="Calibri Light" panose="020F0302020204030204" pitchFamily="34" charset="0"/>
              </a:rPr>
              <a:t>Mark 6:30-44 New International Version (NIV) H/W 1</a:t>
            </a:r>
            <a:endParaRPr lang="en-US" sz="1100" b="1" kern="1400" dirty="0">
              <a:ln>
                <a:noFill/>
              </a:ln>
              <a:solidFill>
                <a:srgbClr val="000000"/>
              </a:solidFill>
              <a:effectLst/>
              <a:latin typeface="Cambria" panose="02040503050406030204" pitchFamily="18" charset="0"/>
            </a:endParaRPr>
          </a:p>
          <a:p>
            <a:pPr marL="0" marR="0" indent="0" algn="l">
              <a:lnSpc>
                <a:spcPts val="110"/>
              </a:lnSpc>
              <a:spcBef>
                <a:spcPts val="0"/>
              </a:spcBef>
              <a:spcAft>
                <a:spcPts val="1500"/>
              </a:spcAft>
            </a:pPr>
            <a:r>
              <a:rPr lang="en-US" sz="1100" b="1" u="sng" kern="1400" dirty="0">
                <a:ln>
                  <a:noFill/>
                </a:ln>
                <a:solidFill>
                  <a:srgbClr val="000000"/>
                </a:solidFill>
                <a:effectLst/>
                <a:latin typeface="Calibri Light" panose="020F0302020204030204" pitchFamily="34" charset="0"/>
              </a:rPr>
              <a:t>Jesus Feeds the Five Thousand</a:t>
            </a:r>
            <a:endParaRPr lang="en-US" sz="1100" b="1" kern="1400" dirty="0">
              <a:ln>
                <a:noFill/>
              </a:ln>
              <a:solidFill>
                <a:srgbClr val="000000"/>
              </a:solidFill>
              <a:effectLst/>
              <a:latin typeface="Cambria" panose="02040503050406030204" pitchFamily="18" charset="0"/>
            </a:endParaRPr>
          </a:p>
          <a:p>
            <a:pPr marL="0" marR="0" indent="0" algn="l">
              <a:lnSpc>
                <a:spcPts val="18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30 </a:t>
            </a:r>
            <a:r>
              <a:rPr lang="en-US" sz="1100" kern="1400" dirty="0">
                <a:ln>
                  <a:noFill/>
                </a:ln>
                <a:solidFill>
                  <a:srgbClr val="000000"/>
                </a:solidFill>
                <a:effectLst/>
                <a:latin typeface="Calibri Light" panose="020F0302020204030204" pitchFamily="34" charset="0"/>
              </a:rPr>
              <a:t>The apostles gathered around Jesus and reported to him all they had done and taught. </a:t>
            </a:r>
            <a:r>
              <a:rPr lang="en-US" sz="1100" kern="1400" baseline="30000" dirty="0">
                <a:ln>
                  <a:noFill/>
                </a:ln>
                <a:solidFill>
                  <a:srgbClr val="000000"/>
                </a:solidFill>
                <a:effectLst/>
                <a:latin typeface="Calibri Light" panose="020F0302020204030204" pitchFamily="34" charset="0"/>
              </a:rPr>
              <a:t>31 </a:t>
            </a:r>
            <a:r>
              <a:rPr lang="en-US" sz="1100" kern="1400" dirty="0">
                <a:ln>
                  <a:noFill/>
                </a:ln>
                <a:solidFill>
                  <a:srgbClr val="000000"/>
                </a:solidFill>
                <a:effectLst/>
                <a:latin typeface="Calibri Light" panose="020F0302020204030204" pitchFamily="34" charset="0"/>
              </a:rPr>
              <a:t>Then, because so many people were coming and going that they did not even have a chance to eat, he said to them, “Come with me by yourselves to a quiet place and get some rest.”</a:t>
            </a:r>
            <a:endParaRPr lang="en-US" sz="1100" kern="1400" dirty="0">
              <a:ln>
                <a:noFill/>
              </a:ln>
              <a:solidFill>
                <a:srgbClr val="000000"/>
              </a:solidFill>
              <a:effectLst/>
              <a:latin typeface="Calibri" panose="020F0502020204030204" pitchFamily="34" charset="0"/>
            </a:endParaRPr>
          </a:p>
          <a:p>
            <a:pPr marL="0" marR="0" indent="0" algn="l">
              <a:lnSpc>
                <a:spcPts val="18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32 </a:t>
            </a:r>
            <a:r>
              <a:rPr lang="en-US" sz="1100" kern="1400" dirty="0">
                <a:ln>
                  <a:noFill/>
                </a:ln>
                <a:solidFill>
                  <a:srgbClr val="000000"/>
                </a:solidFill>
                <a:effectLst/>
                <a:latin typeface="Calibri Light" panose="020F0302020204030204" pitchFamily="34" charset="0"/>
              </a:rPr>
              <a:t>So they went away by themselves in a boat to a solitary place. </a:t>
            </a:r>
            <a:r>
              <a:rPr lang="en-US" sz="1100" kern="1400" baseline="30000" dirty="0">
                <a:ln>
                  <a:noFill/>
                </a:ln>
                <a:solidFill>
                  <a:srgbClr val="000000"/>
                </a:solidFill>
                <a:effectLst/>
                <a:latin typeface="Calibri Light" panose="020F0302020204030204" pitchFamily="34" charset="0"/>
              </a:rPr>
              <a:t>33 </a:t>
            </a:r>
            <a:r>
              <a:rPr lang="en-US" sz="1100" kern="1400" dirty="0">
                <a:ln>
                  <a:noFill/>
                </a:ln>
                <a:solidFill>
                  <a:srgbClr val="000000"/>
                </a:solidFill>
                <a:effectLst/>
                <a:latin typeface="Calibri Light" panose="020F0302020204030204" pitchFamily="34" charset="0"/>
              </a:rPr>
              <a:t>But many who saw them leaving recognized them and ran on foot from all the towns and got there ahead of them. </a:t>
            </a:r>
            <a:r>
              <a:rPr lang="en-US" sz="1100" kern="1400" baseline="30000" dirty="0">
                <a:ln>
                  <a:noFill/>
                </a:ln>
                <a:solidFill>
                  <a:srgbClr val="000000"/>
                </a:solidFill>
                <a:effectLst/>
                <a:latin typeface="Calibri Light" panose="020F0302020204030204" pitchFamily="34" charset="0"/>
              </a:rPr>
              <a:t>34 </a:t>
            </a:r>
            <a:r>
              <a:rPr lang="en-US" sz="1100" kern="1400" dirty="0">
                <a:ln>
                  <a:noFill/>
                </a:ln>
                <a:solidFill>
                  <a:srgbClr val="000000"/>
                </a:solidFill>
                <a:effectLst/>
                <a:latin typeface="Calibri Light" panose="020F0302020204030204" pitchFamily="34" charset="0"/>
              </a:rPr>
              <a:t>When Jesus landed and saw a large crowd, he had compassion on them, because they were like sheep without a shepherd. So he began teaching them many things.</a:t>
            </a:r>
            <a:endParaRPr lang="en-US" sz="1100" kern="1400" dirty="0">
              <a:ln>
                <a:noFill/>
              </a:ln>
              <a:solidFill>
                <a:srgbClr val="000000"/>
              </a:solidFill>
              <a:effectLst/>
              <a:latin typeface="Calibri" panose="020F0502020204030204" pitchFamily="34" charset="0"/>
            </a:endParaRPr>
          </a:p>
          <a:p>
            <a:pPr marL="0" marR="0" indent="0" algn="l">
              <a:lnSpc>
                <a:spcPts val="18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35 </a:t>
            </a:r>
            <a:r>
              <a:rPr lang="en-US" sz="1100" kern="1400" dirty="0">
                <a:ln>
                  <a:noFill/>
                </a:ln>
                <a:solidFill>
                  <a:srgbClr val="000000"/>
                </a:solidFill>
                <a:effectLst/>
                <a:latin typeface="Calibri Light" panose="020F0302020204030204" pitchFamily="34" charset="0"/>
              </a:rPr>
              <a:t>By this time it was late in the day, so his disciples came to him. “This is a remote place,” they said, “and it’s already very late. </a:t>
            </a:r>
            <a:r>
              <a:rPr lang="en-US" sz="1100" kern="1400" baseline="30000" dirty="0">
                <a:ln>
                  <a:noFill/>
                </a:ln>
                <a:solidFill>
                  <a:srgbClr val="000000"/>
                </a:solidFill>
                <a:effectLst/>
                <a:latin typeface="Calibri Light" panose="020F0302020204030204" pitchFamily="34" charset="0"/>
              </a:rPr>
              <a:t>36 </a:t>
            </a:r>
            <a:r>
              <a:rPr lang="en-US" sz="1100" kern="1400" dirty="0">
                <a:ln>
                  <a:noFill/>
                </a:ln>
                <a:solidFill>
                  <a:srgbClr val="000000"/>
                </a:solidFill>
                <a:effectLst/>
                <a:latin typeface="Calibri Light" panose="020F0302020204030204" pitchFamily="34" charset="0"/>
              </a:rPr>
              <a:t>Send the people away so that they can go to the surrounding countryside and villages and buy themselves something to eat.”</a:t>
            </a:r>
            <a:endParaRPr lang="en-US" sz="1100" kern="1400" dirty="0">
              <a:ln>
                <a:noFill/>
              </a:ln>
              <a:solidFill>
                <a:srgbClr val="000000"/>
              </a:solidFill>
              <a:effectLst/>
              <a:latin typeface="Calibri" panose="020F0502020204030204" pitchFamily="34" charset="0"/>
            </a:endParaRPr>
          </a:p>
          <a:p>
            <a:pPr marL="0" marR="0" indent="0" algn="l">
              <a:lnSpc>
                <a:spcPts val="18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37 </a:t>
            </a:r>
            <a:r>
              <a:rPr lang="en-US" sz="1100" kern="1400" dirty="0">
                <a:ln>
                  <a:noFill/>
                </a:ln>
                <a:solidFill>
                  <a:srgbClr val="000000"/>
                </a:solidFill>
                <a:effectLst/>
                <a:latin typeface="Calibri Light" panose="020F0302020204030204" pitchFamily="34" charset="0"/>
              </a:rPr>
              <a:t>But he answered, “You give them something to eat.”</a:t>
            </a:r>
            <a:endParaRPr lang="en-US" sz="11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1400"/>
              </a:spcAft>
            </a:pPr>
            <a:r>
              <a:rPr lang="en-US" sz="1100" kern="1400" dirty="0">
                <a:ln>
                  <a:noFill/>
                </a:ln>
                <a:solidFill>
                  <a:srgbClr val="000000"/>
                </a:solidFill>
                <a:effectLst/>
                <a:latin typeface="Calibri Light" panose="020F0302020204030204" pitchFamily="34" charset="0"/>
              </a:rPr>
              <a:t>They said to him, “That would take more than half a year’s wages</a:t>
            </a:r>
            <a:r>
              <a:rPr lang="en-US" sz="1100" kern="1400" baseline="30000" dirty="0">
                <a:ln>
                  <a:noFill/>
                </a:ln>
                <a:solidFill>
                  <a:srgbClr val="000000"/>
                </a:solidFill>
                <a:effectLst/>
                <a:latin typeface="Calibri Light" panose="020F0302020204030204" pitchFamily="34" charset="0"/>
              </a:rPr>
              <a:t>[</a:t>
            </a:r>
            <a:r>
              <a:rPr lang="en-US" sz="1100" u="sng" kern="1400" baseline="30000" dirty="0">
                <a:ln>
                  <a:noFill/>
                </a:ln>
                <a:solidFill>
                  <a:srgbClr val="085296"/>
                </a:solidFill>
                <a:effectLst/>
                <a:latin typeface="Calibri Light" panose="020F0302020204030204" pitchFamily="34" charset="0"/>
                <a:hlinkClick r:id="rId2"/>
              </a:rPr>
              <a:t>a</a:t>
            </a:r>
            <a:r>
              <a:rPr lang="en-US" sz="1100" kern="1400" baseline="30000" dirty="0">
                <a:ln>
                  <a:noFill/>
                </a:ln>
                <a:solidFill>
                  <a:srgbClr val="000000"/>
                </a:solidFill>
                <a:effectLst/>
                <a:latin typeface="Calibri Light" panose="020F0302020204030204" pitchFamily="34" charset="0"/>
              </a:rPr>
              <a:t>]</a:t>
            </a:r>
            <a:r>
              <a:rPr lang="en-US" sz="1100" kern="1400" dirty="0">
                <a:ln>
                  <a:noFill/>
                </a:ln>
                <a:solidFill>
                  <a:srgbClr val="000000"/>
                </a:solidFill>
                <a:effectLst/>
                <a:latin typeface="Calibri Light" panose="020F0302020204030204" pitchFamily="34" charset="0"/>
              </a:rPr>
              <a:t>! Are we to go and spend that much on bread and give it to them to eat?”</a:t>
            </a:r>
            <a:endParaRPr lang="en-US" sz="1100" kern="1400" dirty="0">
              <a:ln>
                <a:noFill/>
              </a:ln>
              <a:solidFill>
                <a:srgbClr val="000000"/>
              </a:solidFill>
              <a:effectLst/>
              <a:latin typeface="Calibri" panose="020F0502020204030204" pitchFamily="34" charset="0"/>
            </a:endParaRPr>
          </a:p>
          <a:p>
            <a:pPr marL="0" marR="0" indent="0" algn="l">
              <a:lnSpc>
                <a:spcPts val="18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38 </a:t>
            </a:r>
            <a:r>
              <a:rPr lang="en-US" sz="1100" kern="1400" dirty="0">
                <a:ln>
                  <a:noFill/>
                </a:ln>
                <a:solidFill>
                  <a:srgbClr val="000000"/>
                </a:solidFill>
                <a:effectLst/>
                <a:latin typeface="Calibri Light" panose="020F0302020204030204" pitchFamily="34" charset="0"/>
              </a:rPr>
              <a:t>“How many loaves do you have?” he asked. “Go and see.”</a:t>
            </a:r>
            <a:endParaRPr lang="en-US" sz="1100" kern="1400" dirty="0">
              <a:ln>
                <a:noFill/>
              </a:ln>
              <a:solidFill>
                <a:srgbClr val="000000"/>
              </a:solidFill>
              <a:effectLst/>
              <a:latin typeface="Calibri" panose="020F0502020204030204" pitchFamily="34" charset="0"/>
            </a:endParaRPr>
          </a:p>
          <a:p>
            <a:pPr marL="0" marR="0" indent="0" algn="l">
              <a:lnSpc>
                <a:spcPts val="1800"/>
              </a:lnSpc>
              <a:spcBef>
                <a:spcPts val="0"/>
              </a:spcBef>
              <a:spcAft>
                <a:spcPts val="750"/>
              </a:spcAft>
            </a:pPr>
            <a:r>
              <a:rPr lang="en-US" sz="1100" kern="1400" dirty="0">
                <a:ln>
                  <a:noFill/>
                </a:ln>
                <a:solidFill>
                  <a:srgbClr val="000000"/>
                </a:solidFill>
                <a:effectLst/>
                <a:latin typeface="Calibri Light" panose="020F0302020204030204" pitchFamily="34" charset="0"/>
              </a:rPr>
              <a:t>When they found out, they said, “Five—and two fish.”</a:t>
            </a:r>
            <a:endParaRPr lang="en-US" sz="11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US" sz="1100" kern="1400" baseline="30000" dirty="0">
                <a:ln>
                  <a:noFill/>
                </a:ln>
                <a:solidFill>
                  <a:srgbClr val="000000"/>
                </a:solidFill>
                <a:effectLst/>
                <a:latin typeface="Calibri Light" panose="020F0302020204030204" pitchFamily="34" charset="0"/>
              </a:rPr>
              <a:t>39 </a:t>
            </a:r>
            <a:r>
              <a:rPr lang="en-US" sz="1100" kern="1400" dirty="0">
                <a:ln>
                  <a:noFill/>
                </a:ln>
                <a:solidFill>
                  <a:srgbClr val="000000"/>
                </a:solidFill>
                <a:effectLst/>
                <a:latin typeface="Calibri Light" panose="020F0302020204030204" pitchFamily="34" charset="0"/>
              </a:rPr>
              <a:t>Then Jesus directed them to have all the people sit down in groups on the green grass. </a:t>
            </a:r>
            <a:r>
              <a:rPr lang="en-US" sz="1100" kern="1400" baseline="30000" dirty="0">
                <a:ln>
                  <a:noFill/>
                </a:ln>
                <a:solidFill>
                  <a:srgbClr val="000000"/>
                </a:solidFill>
                <a:effectLst/>
                <a:latin typeface="Calibri Light" panose="020F0302020204030204" pitchFamily="34" charset="0"/>
              </a:rPr>
              <a:t>40 </a:t>
            </a:r>
            <a:r>
              <a:rPr lang="en-US" sz="1100" kern="1400" dirty="0">
                <a:ln>
                  <a:noFill/>
                </a:ln>
                <a:solidFill>
                  <a:srgbClr val="000000"/>
                </a:solidFill>
                <a:effectLst/>
                <a:latin typeface="Calibri Light" panose="020F0302020204030204" pitchFamily="34" charset="0"/>
              </a:rPr>
              <a:t>So they sat down in groups of hundreds and fifties.</a:t>
            </a:r>
            <a:r>
              <a:rPr lang="en-US" sz="1100" kern="1400" baseline="30000" dirty="0">
                <a:ln>
                  <a:noFill/>
                </a:ln>
                <a:solidFill>
                  <a:srgbClr val="000000"/>
                </a:solidFill>
                <a:effectLst/>
                <a:latin typeface="Calibri Light" panose="020F0302020204030204" pitchFamily="34" charset="0"/>
              </a:rPr>
              <a:t>41 </a:t>
            </a:r>
            <a:r>
              <a:rPr lang="en-US" sz="1100" kern="1400" dirty="0">
                <a:ln>
                  <a:noFill/>
                </a:ln>
                <a:solidFill>
                  <a:srgbClr val="000000"/>
                </a:solidFill>
                <a:effectLst/>
                <a:latin typeface="Calibri Light" panose="020F0302020204030204" pitchFamily="34" charset="0"/>
              </a:rPr>
              <a:t>Taking the five loaves and the two fish and looking up to heaven, he gave thanks and broke the loaves. Then he gave them to his disciples to distribute to the people. He also divided the two fish among them all.</a:t>
            </a:r>
            <a:r>
              <a:rPr lang="en-US" sz="1100" kern="1400" baseline="30000" dirty="0">
                <a:ln>
                  <a:noFill/>
                </a:ln>
                <a:solidFill>
                  <a:srgbClr val="000000"/>
                </a:solidFill>
                <a:effectLst/>
                <a:latin typeface="Calibri Light" panose="020F0302020204030204" pitchFamily="34" charset="0"/>
              </a:rPr>
              <a:t>42 </a:t>
            </a:r>
            <a:r>
              <a:rPr lang="en-US" sz="1100" kern="1400" dirty="0">
                <a:ln>
                  <a:noFill/>
                </a:ln>
                <a:solidFill>
                  <a:srgbClr val="000000"/>
                </a:solidFill>
                <a:effectLst/>
                <a:latin typeface="Calibri Light" panose="020F0302020204030204" pitchFamily="34" charset="0"/>
              </a:rPr>
              <a:t>They all ate and were satisfied, </a:t>
            </a:r>
            <a:r>
              <a:rPr lang="en-US" sz="1100" kern="1400" baseline="30000" dirty="0">
                <a:ln>
                  <a:noFill/>
                </a:ln>
                <a:solidFill>
                  <a:srgbClr val="000000"/>
                </a:solidFill>
                <a:effectLst/>
                <a:latin typeface="Calibri Light" panose="020F0302020204030204" pitchFamily="34" charset="0"/>
              </a:rPr>
              <a:t>43 </a:t>
            </a:r>
            <a:r>
              <a:rPr lang="en-US" sz="1100" kern="1400" dirty="0">
                <a:ln>
                  <a:noFill/>
                </a:ln>
                <a:solidFill>
                  <a:srgbClr val="000000"/>
                </a:solidFill>
                <a:effectLst/>
                <a:latin typeface="Calibri Light" panose="020F0302020204030204" pitchFamily="34" charset="0"/>
              </a:rPr>
              <a:t>and the disciples picked up twelve basketfuls of broken pieces of bread and fish. </a:t>
            </a:r>
            <a:r>
              <a:rPr lang="en-US" sz="1100" kern="1400" baseline="30000" dirty="0">
                <a:ln>
                  <a:noFill/>
                </a:ln>
                <a:solidFill>
                  <a:srgbClr val="000000"/>
                </a:solidFill>
                <a:effectLst/>
                <a:latin typeface="Calibri Light" panose="020F0302020204030204" pitchFamily="34" charset="0"/>
              </a:rPr>
              <a:t>44 </a:t>
            </a:r>
            <a:r>
              <a:rPr lang="en-US" sz="1100" kern="1400" dirty="0">
                <a:ln>
                  <a:noFill/>
                </a:ln>
                <a:solidFill>
                  <a:srgbClr val="000000"/>
                </a:solidFill>
                <a:effectLst/>
                <a:latin typeface="Calibri Light" panose="020F0302020204030204" pitchFamily="34" charset="0"/>
              </a:rPr>
              <a:t>The number of the men who had eaten was five thousand.</a:t>
            </a:r>
            <a:endParaRPr lang="en-US" sz="11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 </a:t>
            </a:r>
          </a:p>
        </p:txBody>
      </p:sp>
      <p:sp>
        <p:nvSpPr>
          <p:cNvPr id="4" name="TextBox 3">
            <a:extLst>
              <a:ext uri="{FF2B5EF4-FFF2-40B4-BE49-F238E27FC236}">
                <a16:creationId xmlns:a16="http://schemas.microsoft.com/office/drawing/2014/main" id="{6D97B46E-E724-4B29-92EC-FB192DF2C6E5}"/>
              </a:ext>
            </a:extLst>
          </p:cNvPr>
          <p:cNvSpPr txBox="1"/>
          <p:nvPr/>
        </p:nvSpPr>
        <p:spPr>
          <a:xfrm>
            <a:off x="-1" y="160237"/>
            <a:ext cx="6670623" cy="923330"/>
          </a:xfrm>
          <a:prstGeom prst="rect">
            <a:avLst/>
          </a:prstGeom>
          <a:noFill/>
        </p:spPr>
        <p:txBody>
          <a:bodyPr wrap="square" rtlCol="0">
            <a:spAutoFit/>
          </a:bodyPr>
          <a:lstStyle/>
          <a:p>
            <a:r>
              <a:rPr lang="en-GB" b="1" dirty="0"/>
              <a:t>Christianity Homework 2: Comprehension</a:t>
            </a:r>
          </a:p>
          <a:p>
            <a:endParaRPr lang="en-GB" dirty="0"/>
          </a:p>
          <a:p>
            <a:r>
              <a:rPr lang="en-GB" dirty="0"/>
              <a:t>Due:</a:t>
            </a:r>
          </a:p>
        </p:txBody>
      </p:sp>
      <p:sp>
        <p:nvSpPr>
          <p:cNvPr id="6" name="TextBox 5">
            <a:extLst>
              <a:ext uri="{FF2B5EF4-FFF2-40B4-BE49-F238E27FC236}">
                <a16:creationId xmlns:a16="http://schemas.microsoft.com/office/drawing/2014/main" id="{435DBC8D-D267-441D-94BE-0215C9FEB0F0}"/>
              </a:ext>
            </a:extLst>
          </p:cNvPr>
          <p:cNvSpPr txBox="1"/>
          <p:nvPr/>
        </p:nvSpPr>
        <p:spPr>
          <a:xfrm>
            <a:off x="287482" y="7411433"/>
            <a:ext cx="5586845" cy="1664174"/>
          </a:xfrm>
          <a:prstGeom prst="rect">
            <a:avLst/>
          </a:prstGeom>
          <a:noFill/>
        </p:spPr>
        <p:txBody>
          <a:bodyPr wrap="square">
            <a:spAutoFit/>
          </a:bodyPr>
          <a:lstStyle/>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Questions:</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1) Who are the people involved in the miracle?</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2) Explain what happens in the miracle in your own words.</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3) What is the meaning behind the miracle? Explain what the meaning of it is.</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4) Do you think the miracle is credible/believable? Explain your reasoning.</a:t>
            </a:r>
          </a:p>
          <a:p>
            <a:pPr marL="0" marR="0" indent="0" algn="l">
              <a:lnSpc>
                <a:spcPct val="119000"/>
              </a:lnSpc>
              <a:spcBef>
                <a:spcPts val="0"/>
              </a:spcBef>
              <a:spcAft>
                <a:spcPts val="600"/>
              </a:spcAft>
            </a:pPr>
            <a:r>
              <a:rPr lang="en-US" sz="1050" kern="1400" dirty="0">
                <a:ln>
                  <a:noFill/>
                </a:ln>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3526289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6CBA3CA-DEEA-4521-BDA7-D3D7AA00661E}"/>
              </a:ext>
            </a:extLst>
          </p:cNvPr>
          <p:cNvGraphicFramePr>
            <a:graphicFrameLocks noGrp="1"/>
          </p:cNvGraphicFramePr>
          <p:nvPr>
            <p:extLst>
              <p:ext uri="{D42A27DB-BD31-4B8C-83A1-F6EECF244321}">
                <p14:modId xmlns:p14="http://schemas.microsoft.com/office/powerpoint/2010/main" val="2756774837"/>
              </p:ext>
            </p:extLst>
          </p:nvPr>
        </p:nvGraphicFramePr>
        <p:xfrm>
          <a:off x="0" y="1234440"/>
          <a:ext cx="3418452" cy="6634480"/>
        </p:xfrm>
        <a:graphic>
          <a:graphicData uri="http://schemas.openxmlformats.org/drawingml/2006/table">
            <a:tbl>
              <a:tblPr firstRow="1" bandRow="1">
                <a:tableStyleId>{5940675A-B579-460E-94D1-54222C63F5DA}</a:tableStyleId>
              </a:tblPr>
              <a:tblGrid>
                <a:gridCol w="1709226">
                  <a:extLst>
                    <a:ext uri="{9D8B030D-6E8A-4147-A177-3AD203B41FA5}">
                      <a16:colId xmlns:a16="http://schemas.microsoft.com/office/drawing/2014/main" val="3517225369"/>
                    </a:ext>
                  </a:extLst>
                </a:gridCol>
                <a:gridCol w="1709226">
                  <a:extLst>
                    <a:ext uri="{9D8B030D-6E8A-4147-A177-3AD203B41FA5}">
                      <a16:colId xmlns:a16="http://schemas.microsoft.com/office/drawing/2014/main" val="2904149207"/>
                    </a:ext>
                  </a:extLst>
                </a:gridCol>
              </a:tblGrid>
              <a:tr h="370840">
                <a:tc>
                  <a:txBody>
                    <a:bodyPr/>
                    <a:lstStyle/>
                    <a:p>
                      <a:r>
                        <a:rPr lang="en-GB" dirty="0"/>
                        <a:t>Questions</a:t>
                      </a:r>
                    </a:p>
                  </a:txBody>
                  <a:tcPr/>
                </a:tc>
                <a:tc>
                  <a:txBody>
                    <a:bodyPr/>
                    <a:lstStyle/>
                    <a:p>
                      <a:r>
                        <a:rPr lang="en-GB" dirty="0"/>
                        <a:t>Answers</a:t>
                      </a:r>
                    </a:p>
                  </a:txBody>
                  <a:tcPr/>
                </a:tc>
                <a:extLst>
                  <a:ext uri="{0D108BD9-81ED-4DB2-BD59-A6C34878D82A}">
                    <a16:rowId xmlns:a16="http://schemas.microsoft.com/office/drawing/2014/main" val="1068637445"/>
                  </a:ext>
                </a:extLst>
              </a:tr>
              <a:tr h="370840">
                <a:tc>
                  <a:txBody>
                    <a:bodyPr/>
                    <a:lstStyle/>
                    <a:p>
                      <a:r>
                        <a:rPr lang="en-GB" dirty="0"/>
                        <a:t>What is the holy book for Christians?</a:t>
                      </a:r>
                    </a:p>
                  </a:txBody>
                  <a:tcPr/>
                </a:tc>
                <a:tc>
                  <a:txBody>
                    <a:bodyPr/>
                    <a:lstStyle/>
                    <a:p>
                      <a:r>
                        <a:rPr lang="en-GB" dirty="0"/>
                        <a:t>The Bible</a:t>
                      </a:r>
                    </a:p>
                  </a:txBody>
                  <a:tcPr/>
                </a:tc>
                <a:extLst>
                  <a:ext uri="{0D108BD9-81ED-4DB2-BD59-A6C34878D82A}">
                    <a16:rowId xmlns:a16="http://schemas.microsoft.com/office/drawing/2014/main" val="1436673573"/>
                  </a:ext>
                </a:extLst>
              </a:tr>
              <a:tr h="370840">
                <a:tc>
                  <a:txBody>
                    <a:bodyPr/>
                    <a:lstStyle/>
                    <a:p>
                      <a:r>
                        <a:rPr lang="en-GB" dirty="0"/>
                        <a:t>Give an example of a miracle of Jesus.</a:t>
                      </a:r>
                    </a:p>
                  </a:txBody>
                  <a:tcPr/>
                </a:tc>
                <a:tc>
                  <a:txBody>
                    <a:bodyPr/>
                    <a:lstStyle/>
                    <a:p>
                      <a:r>
                        <a:rPr lang="en-GB" dirty="0"/>
                        <a:t>Feeding of 5000</a:t>
                      </a:r>
                    </a:p>
                  </a:txBody>
                  <a:tcPr/>
                </a:tc>
                <a:extLst>
                  <a:ext uri="{0D108BD9-81ED-4DB2-BD59-A6C34878D82A}">
                    <a16:rowId xmlns:a16="http://schemas.microsoft.com/office/drawing/2014/main" val="3360547435"/>
                  </a:ext>
                </a:extLst>
              </a:tr>
              <a:tr h="370840">
                <a:tc>
                  <a:txBody>
                    <a:bodyPr/>
                    <a:lstStyle/>
                    <a:p>
                      <a:r>
                        <a:rPr lang="en-GB" dirty="0"/>
                        <a:t>What famous quote came from the story of Jesus and the adulterous woman.</a:t>
                      </a:r>
                    </a:p>
                  </a:txBody>
                  <a:tcPr/>
                </a:tc>
                <a:tc>
                  <a:txBody>
                    <a:bodyPr/>
                    <a:lstStyle/>
                    <a:p>
                      <a:r>
                        <a:rPr lang="en-GB" dirty="0"/>
                        <a:t>‘Whoever has not sinned may cast the first stone’</a:t>
                      </a:r>
                    </a:p>
                  </a:txBody>
                  <a:tcPr/>
                </a:tc>
                <a:extLst>
                  <a:ext uri="{0D108BD9-81ED-4DB2-BD59-A6C34878D82A}">
                    <a16:rowId xmlns:a16="http://schemas.microsoft.com/office/drawing/2014/main" val="2622385368"/>
                  </a:ext>
                </a:extLst>
              </a:tr>
              <a:tr h="370840">
                <a:tc>
                  <a:txBody>
                    <a:bodyPr/>
                    <a:lstStyle/>
                    <a:p>
                      <a:r>
                        <a:rPr lang="en-GB" dirty="0"/>
                        <a:t>What are the three parts of Jesus’ ministry? </a:t>
                      </a:r>
                    </a:p>
                  </a:txBody>
                  <a:tcPr/>
                </a:tc>
                <a:tc>
                  <a:txBody>
                    <a:bodyPr/>
                    <a:lstStyle/>
                    <a:p>
                      <a:r>
                        <a:rPr lang="en-GB" dirty="0"/>
                        <a:t>Teachings</a:t>
                      </a:r>
                    </a:p>
                    <a:p>
                      <a:r>
                        <a:rPr lang="en-GB" dirty="0"/>
                        <a:t>Parables</a:t>
                      </a:r>
                    </a:p>
                    <a:p>
                      <a:r>
                        <a:rPr lang="en-GB" dirty="0"/>
                        <a:t>Miracles</a:t>
                      </a:r>
                    </a:p>
                  </a:txBody>
                  <a:tcPr/>
                </a:tc>
                <a:extLst>
                  <a:ext uri="{0D108BD9-81ED-4DB2-BD59-A6C34878D82A}">
                    <a16:rowId xmlns:a16="http://schemas.microsoft.com/office/drawing/2014/main" val="4039000645"/>
                  </a:ext>
                </a:extLst>
              </a:tr>
              <a:tr h="370840">
                <a:tc>
                  <a:txBody>
                    <a:bodyPr/>
                    <a:lstStyle/>
                    <a:p>
                      <a:r>
                        <a:rPr lang="en-GB" dirty="0"/>
                        <a:t>What is the birth of Christ known as?</a:t>
                      </a:r>
                    </a:p>
                  </a:txBody>
                  <a:tcPr/>
                </a:tc>
                <a:tc>
                  <a:txBody>
                    <a:bodyPr/>
                    <a:lstStyle/>
                    <a:p>
                      <a:r>
                        <a:rPr lang="en-GB" dirty="0"/>
                        <a:t>The Nativity.</a:t>
                      </a:r>
                    </a:p>
                  </a:txBody>
                  <a:tcPr/>
                </a:tc>
                <a:extLst>
                  <a:ext uri="{0D108BD9-81ED-4DB2-BD59-A6C34878D82A}">
                    <a16:rowId xmlns:a16="http://schemas.microsoft.com/office/drawing/2014/main" val="1387977963"/>
                  </a:ext>
                </a:extLst>
              </a:tr>
              <a:tr h="370840">
                <a:tc>
                  <a:txBody>
                    <a:bodyPr/>
                    <a:lstStyle/>
                    <a:p>
                      <a:r>
                        <a:rPr lang="en-GB" dirty="0"/>
                        <a:t>What is a parable?</a:t>
                      </a:r>
                    </a:p>
                  </a:txBody>
                  <a:tcPr/>
                </a:tc>
                <a:tc>
                  <a:txBody>
                    <a:bodyPr/>
                    <a:lstStyle/>
                    <a:p>
                      <a:r>
                        <a:rPr lang="en-GB" dirty="0"/>
                        <a:t>A story from Jesus that gives a lesson or moral.</a:t>
                      </a:r>
                    </a:p>
                  </a:txBody>
                  <a:tcPr/>
                </a:tc>
                <a:extLst>
                  <a:ext uri="{0D108BD9-81ED-4DB2-BD59-A6C34878D82A}">
                    <a16:rowId xmlns:a16="http://schemas.microsoft.com/office/drawing/2014/main" val="627626058"/>
                  </a:ext>
                </a:extLst>
              </a:tr>
              <a:tr h="370840">
                <a:tc>
                  <a:txBody>
                    <a:bodyPr/>
                    <a:lstStyle/>
                    <a:p>
                      <a:r>
                        <a:rPr lang="en-GB" dirty="0"/>
                        <a:t>Define ministry. </a:t>
                      </a:r>
                    </a:p>
                  </a:txBody>
                  <a:tcPr/>
                </a:tc>
                <a:tc>
                  <a:txBody>
                    <a:bodyPr/>
                    <a:lstStyle/>
                    <a:p>
                      <a:r>
                        <a:rPr lang="en-GB" dirty="0"/>
                        <a:t>The work of a religious person.</a:t>
                      </a:r>
                    </a:p>
                  </a:txBody>
                  <a:tcPr/>
                </a:tc>
                <a:extLst>
                  <a:ext uri="{0D108BD9-81ED-4DB2-BD59-A6C34878D82A}">
                    <a16:rowId xmlns:a16="http://schemas.microsoft.com/office/drawing/2014/main" val="275106304"/>
                  </a:ext>
                </a:extLst>
              </a:tr>
              <a:tr h="370840">
                <a:tc>
                  <a:txBody>
                    <a:bodyPr/>
                    <a:lstStyle/>
                    <a:p>
                      <a:r>
                        <a:rPr lang="en-GB" dirty="0"/>
                        <a:t>What religion was Jesus?</a:t>
                      </a:r>
                    </a:p>
                  </a:txBody>
                  <a:tcPr/>
                </a:tc>
                <a:tc>
                  <a:txBody>
                    <a:bodyPr/>
                    <a:lstStyle/>
                    <a:p>
                      <a:r>
                        <a:rPr lang="en-GB" dirty="0"/>
                        <a:t>Jesus.</a:t>
                      </a:r>
                    </a:p>
                  </a:txBody>
                  <a:tcPr/>
                </a:tc>
                <a:extLst>
                  <a:ext uri="{0D108BD9-81ED-4DB2-BD59-A6C34878D82A}">
                    <a16:rowId xmlns:a16="http://schemas.microsoft.com/office/drawing/2014/main" val="1846920724"/>
                  </a:ext>
                </a:extLst>
              </a:tr>
              <a:tr h="370840">
                <a:tc>
                  <a:txBody>
                    <a:bodyPr/>
                    <a:lstStyle/>
                    <a:p>
                      <a:r>
                        <a:rPr lang="en-GB" dirty="0"/>
                        <a:t>What was the immaculate conception?</a:t>
                      </a:r>
                    </a:p>
                  </a:txBody>
                  <a:tcPr/>
                </a:tc>
                <a:tc>
                  <a:txBody>
                    <a:bodyPr/>
                    <a:lstStyle/>
                    <a:p>
                      <a:r>
                        <a:rPr lang="en-GB" dirty="0"/>
                        <a:t>The virgin Mary becoming pregnant.</a:t>
                      </a:r>
                    </a:p>
                  </a:txBody>
                  <a:tcPr/>
                </a:tc>
                <a:extLst>
                  <a:ext uri="{0D108BD9-81ED-4DB2-BD59-A6C34878D82A}">
                    <a16:rowId xmlns:a16="http://schemas.microsoft.com/office/drawing/2014/main" val="2104320507"/>
                  </a:ext>
                </a:extLst>
              </a:tr>
              <a:tr h="370840">
                <a:tc>
                  <a:txBody>
                    <a:bodyPr/>
                    <a:lstStyle/>
                    <a:p>
                      <a:r>
                        <a:rPr lang="en-GB" dirty="0"/>
                        <a:t>Where is the life of Jesus recorded in the Bible?</a:t>
                      </a:r>
                    </a:p>
                  </a:txBody>
                  <a:tcPr/>
                </a:tc>
                <a:tc>
                  <a:txBody>
                    <a:bodyPr/>
                    <a:lstStyle/>
                    <a:p>
                      <a:r>
                        <a:rPr lang="en-GB" dirty="0"/>
                        <a:t>The Gospels (New Testament).</a:t>
                      </a:r>
                    </a:p>
                  </a:txBody>
                  <a:tcPr/>
                </a:tc>
                <a:extLst>
                  <a:ext uri="{0D108BD9-81ED-4DB2-BD59-A6C34878D82A}">
                    <a16:rowId xmlns:a16="http://schemas.microsoft.com/office/drawing/2014/main" val="1896984894"/>
                  </a:ext>
                </a:extLst>
              </a:tr>
            </a:tbl>
          </a:graphicData>
        </a:graphic>
      </p:graphicFrame>
      <p:sp>
        <p:nvSpPr>
          <p:cNvPr id="7" name="TextBox 6">
            <a:extLst>
              <a:ext uri="{FF2B5EF4-FFF2-40B4-BE49-F238E27FC236}">
                <a16:creationId xmlns:a16="http://schemas.microsoft.com/office/drawing/2014/main" id="{93DCC98D-118C-4FC0-BDDF-975099E81EAA}"/>
              </a:ext>
            </a:extLst>
          </p:cNvPr>
          <p:cNvSpPr txBox="1"/>
          <p:nvPr/>
        </p:nvSpPr>
        <p:spPr>
          <a:xfrm>
            <a:off x="-1" y="160237"/>
            <a:ext cx="6670623" cy="923330"/>
          </a:xfrm>
          <a:prstGeom prst="rect">
            <a:avLst/>
          </a:prstGeom>
          <a:noFill/>
        </p:spPr>
        <p:txBody>
          <a:bodyPr wrap="square" rtlCol="0">
            <a:spAutoFit/>
          </a:bodyPr>
          <a:lstStyle/>
          <a:p>
            <a:r>
              <a:rPr lang="en-GB" b="1" dirty="0"/>
              <a:t>Christianity Homework 3: Knowledge Outcomes</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3439550" y="1722569"/>
            <a:ext cx="3231073" cy="4678525"/>
          </a:xfrm>
          <a:prstGeom prst="rect">
            <a:avLst/>
          </a:prstGeom>
          <a:noFill/>
        </p:spPr>
        <p:txBody>
          <a:bodyPr wrap="square" rtlCol="0">
            <a:spAutoFit/>
          </a:bodyPr>
          <a:lstStyle/>
          <a:p>
            <a:r>
              <a:rPr lang="en-GB" sz="1400" dirty="0"/>
              <a:t>Task: Use look, cover, write, check for these 10 knowledge outcomes.</a:t>
            </a:r>
          </a:p>
          <a:p>
            <a:pPr>
              <a:lnSpc>
                <a:spcPct val="107000"/>
              </a:lnSpc>
              <a:spcAft>
                <a:spcPts val="0"/>
              </a:spcAf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through all 10 questions and answers.</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Cover up the answers and answer the questions.</a:t>
            </a: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Calibri" panose="020F0502020204030204" pitchFamily="34" charset="0"/>
                <a:cs typeface="Times New Roman" panose="02020603050405020304" pitchFamily="18" charset="0"/>
              </a:rPr>
              <a:t>Uncover the answers and in green pen mark your work.</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Any that you got wrong, look back over the answers and repeat the process until you have 10/10.</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1386764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52BFBD-2B76-4A8B-BEF6-0CA7D18E6B7A}"/>
              </a:ext>
            </a:extLst>
          </p:cNvPr>
          <p:cNvSpPr txBox="1"/>
          <p:nvPr/>
        </p:nvSpPr>
        <p:spPr>
          <a:xfrm>
            <a:off x="182880" y="158496"/>
            <a:ext cx="6461760" cy="3754874"/>
          </a:xfrm>
          <a:prstGeom prst="rect">
            <a:avLst/>
          </a:prstGeom>
          <a:noFill/>
        </p:spPr>
        <p:txBody>
          <a:bodyPr wrap="square" rtlCol="0">
            <a:spAutoFit/>
          </a:bodyPr>
          <a:lstStyle/>
          <a:p>
            <a:r>
              <a:rPr lang="en-GB" sz="1400" b="1" dirty="0"/>
              <a:t>Christianity Homework 4: Making a judgement</a:t>
            </a:r>
          </a:p>
          <a:p>
            <a:endParaRPr lang="en-GB" sz="1400" dirty="0"/>
          </a:p>
          <a:p>
            <a:r>
              <a:rPr lang="en-GB" sz="1400" b="1" dirty="0"/>
              <a:t>The Life of Jesus.</a:t>
            </a:r>
          </a:p>
          <a:p>
            <a:endParaRPr lang="en-GB" sz="1400" dirty="0"/>
          </a:p>
          <a:p>
            <a:r>
              <a:rPr lang="en-GB" sz="1400" b="1" dirty="0"/>
              <a:t>TASK</a:t>
            </a:r>
            <a:r>
              <a:rPr lang="en-GB" sz="1400" dirty="0"/>
              <a:t>:  Pick one event from the life of Jesus and explain which one you think is the most important and why.  You need to fill the lines below.</a:t>
            </a:r>
          </a:p>
          <a:p>
            <a:endParaRPr lang="en-GB" sz="1400" dirty="0"/>
          </a:p>
          <a:p>
            <a:pPr marL="285750" indent="-285750">
              <a:buFont typeface="Arial" panose="020B0604020202020204" pitchFamily="34" charset="0"/>
              <a:buChar char="•"/>
            </a:pPr>
            <a:r>
              <a:rPr lang="en-GB" sz="1400" dirty="0"/>
              <a:t>The Nativity</a:t>
            </a:r>
          </a:p>
          <a:p>
            <a:pPr marL="285750" indent="-285750">
              <a:buFont typeface="Arial" panose="020B0604020202020204" pitchFamily="34" charset="0"/>
              <a:buChar char="•"/>
            </a:pPr>
            <a:r>
              <a:rPr lang="en-GB" sz="1400" dirty="0"/>
              <a:t>The annunciation and incarnation</a:t>
            </a:r>
          </a:p>
          <a:p>
            <a:pPr marL="285750" indent="-285750">
              <a:buFont typeface="Arial" panose="020B0604020202020204" pitchFamily="34" charset="0"/>
              <a:buChar char="•"/>
            </a:pPr>
            <a:r>
              <a:rPr lang="en-GB" sz="1400" dirty="0"/>
              <a:t>The Virgin Birth</a:t>
            </a:r>
          </a:p>
          <a:p>
            <a:pPr marL="285750" indent="-285750">
              <a:buFont typeface="Arial" panose="020B0604020202020204" pitchFamily="34" charset="0"/>
              <a:buChar char="•"/>
            </a:pPr>
            <a:r>
              <a:rPr lang="en-GB" sz="1400" dirty="0"/>
              <a:t>Jesus is visited by shepherds and kings</a:t>
            </a:r>
          </a:p>
          <a:p>
            <a:pPr marL="285750" indent="-285750">
              <a:buFont typeface="Arial" panose="020B0604020202020204" pitchFamily="34" charset="0"/>
              <a:buChar char="•"/>
            </a:pPr>
            <a:r>
              <a:rPr lang="en-GB" sz="1400" dirty="0"/>
              <a:t>The parable of the good Samaritan</a:t>
            </a:r>
          </a:p>
          <a:p>
            <a:pPr marL="285750" indent="-285750">
              <a:buFont typeface="Arial" panose="020B0604020202020204" pitchFamily="34" charset="0"/>
              <a:buChar char="•"/>
            </a:pPr>
            <a:r>
              <a:rPr lang="en-GB" sz="1400" dirty="0"/>
              <a:t>Jesus and the adulterous woman</a:t>
            </a:r>
          </a:p>
          <a:p>
            <a:pPr marL="285750" indent="-285750">
              <a:buFont typeface="Arial" panose="020B0604020202020204" pitchFamily="34" charset="0"/>
              <a:buChar char="•"/>
            </a:pPr>
            <a:r>
              <a:rPr lang="en-GB" sz="1400" dirty="0"/>
              <a:t>Jesus walks on water</a:t>
            </a:r>
          </a:p>
          <a:p>
            <a:pPr marL="285750" indent="-285750">
              <a:buFont typeface="Arial" panose="020B0604020202020204" pitchFamily="34" charset="0"/>
              <a:buChar char="•"/>
            </a:pPr>
            <a:r>
              <a:rPr lang="en-GB" sz="1400" dirty="0"/>
              <a:t>The sermon on the mount</a:t>
            </a:r>
          </a:p>
          <a:p>
            <a:pPr marL="285750" indent="-285750">
              <a:buFont typeface="Arial" panose="020B0604020202020204" pitchFamily="34" charset="0"/>
              <a:buChar char="•"/>
            </a:pPr>
            <a:r>
              <a:rPr lang="en-GB" sz="1400" dirty="0"/>
              <a:t>The crucifixion</a:t>
            </a:r>
          </a:p>
          <a:p>
            <a:pPr marL="285750" indent="-285750">
              <a:buFont typeface="Arial" panose="020B0604020202020204" pitchFamily="34" charset="0"/>
              <a:buChar char="•"/>
            </a:pPr>
            <a:r>
              <a:rPr lang="en-GB" sz="1400" dirty="0"/>
              <a:t>The resurrection</a:t>
            </a:r>
          </a:p>
        </p:txBody>
      </p:sp>
      <p:sp>
        <p:nvSpPr>
          <p:cNvPr id="5" name="TextBox 4">
            <a:extLst>
              <a:ext uri="{FF2B5EF4-FFF2-40B4-BE49-F238E27FC236}">
                <a16:creationId xmlns:a16="http://schemas.microsoft.com/office/drawing/2014/main" id="{08EC563A-C485-45B3-A337-ACD72C0A490C}"/>
              </a:ext>
            </a:extLst>
          </p:cNvPr>
          <p:cNvSpPr txBox="1"/>
          <p:nvPr/>
        </p:nvSpPr>
        <p:spPr>
          <a:xfrm>
            <a:off x="182880" y="4139577"/>
            <a:ext cx="6461760" cy="5632311"/>
          </a:xfrm>
          <a:prstGeom prst="rect">
            <a:avLst/>
          </a:prstGeom>
          <a:noFill/>
        </p:spPr>
        <p:txBody>
          <a:bodyPr wrap="square" rtlCol="0">
            <a:spAutoFit/>
          </a:bodyPr>
          <a:lstStyle/>
          <a:p>
            <a:r>
              <a:rPr lang="en-GB" dirty="0"/>
              <a:t>………………………………………………………………………………………………………………………………………………………………………………………………………………………………………………………………………………………………………………………………………………………………………………………………………………………………</a:t>
            </a:r>
          </a:p>
          <a:p>
            <a:r>
              <a:rPr lang="en-GB" dirty="0"/>
              <a:t>………………………………………………………………………………………………………………………………………………………………………………………………………………</a:t>
            </a:r>
          </a:p>
          <a:p>
            <a:r>
              <a:rPr lang="en-GB" dirty="0"/>
              <a:t>………………………………………………………………………………………………………………………………………………………………………………………………………………</a:t>
            </a:r>
          </a:p>
          <a:p>
            <a:r>
              <a:rPr lang="en-GB" dirty="0"/>
              <a:t>………………………………………………………………………………………………………………………………………………………………………………………………………………</a:t>
            </a:r>
          </a:p>
          <a:p>
            <a:r>
              <a:rPr lang="en-GB" dirty="0"/>
              <a:t>………………………………………………………………………………………………………………………………………………………………………………………………………………</a:t>
            </a:r>
          </a:p>
          <a:p>
            <a:r>
              <a:rPr lang="en-GB" dirty="0"/>
              <a:t>………………………………………………………………………………………………………………………………………………………………………………………………………………</a:t>
            </a:r>
          </a:p>
          <a:p>
            <a:r>
              <a:rPr lang="en-GB" dirty="0"/>
              <a:t>………………………………………………………………………………………………………………………………………………………………………………………………………………</a:t>
            </a:r>
          </a:p>
          <a:p>
            <a:r>
              <a:rPr lang="en-GB" dirty="0"/>
              <a:t>………………………………………………………………………………………………………………………………………………………………………………………………………………</a:t>
            </a:r>
          </a:p>
          <a:p>
            <a:r>
              <a:rPr lang="en-GB" dirty="0"/>
              <a:t>………………………………………………………………………………………………………………………………………………………………………………………………………………</a:t>
            </a:r>
          </a:p>
        </p:txBody>
      </p:sp>
    </p:spTree>
    <p:extLst>
      <p:ext uri="{BB962C8B-B14F-4D97-AF65-F5344CB8AC3E}">
        <p14:creationId xmlns:p14="http://schemas.microsoft.com/office/powerpoint/2010/main" val="539480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6CBA3CA-DEEA-4521-BDA7-D3D7AA00661E}"/>
              </a:ext>
            </a:extLst>
          </p:cNvPr>
          <p:cNvGraphicFramePr>
            <a:graphicFrameLocks noGrp="1"/>
          </p:cNvGraphicFramePr>
          <p:nvPr>
            <p:extLst>
              <p:ext uri="{D42A27DB-BD31-4B8C-83A1-F6EECF244321}">
                <p14:modId xmlns:p14="http://schemas.microsoft.com/office/powerpoint/2010/main" val="769533101"/>
              </p:ext>
            </p:extLst>
          </p:nvPr>
        </p:nvGraphicFramePr>
        <p:xfrm>
          <a:off x="0" y="1234440"/>
          <a:ext cx="3418452" cy="6634480"/>
        </p:xfrm>
        <a:graphic>
          <a:graphicData uri="http://schemas.openxmlformats.org/drawingml/2006/table">
            <a:tbl>
              <a:tblPr firstRow="1" bandRow="1">
                <a:tableStyleId>{5940675A-B579-460E-94D1-54222C63F5DA}</a:tableStyleId>
              </a:tblPr>
              <a:tblGrid>
                <a:gridCol w="1709226">
                  <a:extLst>
                    <a:ext uri="{9D8B030D-6E8A-4147-A177-3AD203B41FA5}">
                      <a16:colId xmlns:a16="http://schemas.microsoft.com/office/drawing/2014/main" val="3517225369"/>
                    </a:ext>
                  </a:extLst>
                </a:gridCol>
                <a:gridCol w="1709226">
                  <a:extLst>
                    <a:ext uri="{9D8B030D-6E8A-4147-A177-3AD203B41FA5}">
                      <a16:colId xmlns:a16="http://schemas.microsoft.com/office/drawing/2014/main" val="2904149207"/>
                    </a:ext>
                  </a:extLst>
                </a:gridCol>
              </a:tblGrid>
              <a:tr h="370840">
                <a:tc>
                  <a:txBody>
                    <a:bodyPr/>
                    <a:lstStyle/>
                    <a:p>
                      <a:r>
                        <a:rPr lang="en-GB" dirty="0"/>
                        <a:t>Questions</a:t>
                      </a:r>
                    </a:p>
                  </a:txBody>
                  <a:tcPr/>
                </a:tc>
                <a:tc>
                  <a:txBody>
                    <a:bodyPr/>
                    <a:lstStyle/>
                    <a:p>
                      <a:r>
                        <a:rPr lang="en-GB" dirty="0"/>
                        <a:t>Answers</a:t>
                      </a:r>
                    </a:p>
                  </a:txBody>
                  <a:tcPr/>
                </a:tc>
                <a:extLst>
                  <a:ext uri="{0D108BD9-81ED-4DB2-BD59-A6C34878D82A}">
                    <a16:rowId xmlns:a16="http://schemas.microsoft.com/office/drawing/2014/main" val="1068637445"/>
                  </a:ext>
                </a:extLst>
              </a:tr>
              <a:tr h="370840">
                <a:tc>
                  <a:txBody>
                    <a:bodyPr/>
                    <a:lstStyle/>
                    <a:p>
                      <a:r>
                        <a:rPr lang="en-GB" dirty="0"/>
                        <a:t>Who is the common founder of Judaism, Christianity and Islam?</a:t>
                      </a:r>
                    </a:p>
                  </a:txBody>
                  <a:tcPr/>
                </a:tc>
                <a:tc>
                  <a:txBody>
                    <a:bodyPr/>
                    <a:lstStyle/>
                    <a:p>
                      <a:r>
                        <a:rPr lang="en-GB" dirty="0"/>
                        <a:t>Abraham.</a:t>
                      </a:r>
                    </a:p>
                  </a:txBody>
                  <a:tcPr/>
                </a:tc>
                <a:extLst>
                  <a:ext uri="{0D108BD9-81ED-4DB2-BD59-A6C34878D82A}">
                    <a16:rowId xmlns:a16="http://schemas.microsoft.com/office/drawing/2014/main" val="1436673573"/>
                  </a:ext>
                </a:extLst>
              </a:tr>
              <a:tr h="370840">
                <a:tc>
                  <a:txBody>
                    <a:bodyPr/>
                    <a:lstStyle/>
                    <a:p>
                      <a:r>
                        <a:rPr lang="en-GB" dirty="0"/>
                        <a:t>What is monotheism?</a:t>
                      </a:r>
                    </a:p>
                  </a:txBody>
                  <a:tcPr/>
                </a:tc>
                <a:tc>
                  <a:txBody>
                    <a:bodyPr/>
                    <a:lstStyle/>
                    <a:p>
                      <a:r>
                        <a:rPr lang="en-GB" dirty="0"/>
                        <a:t>The belief in one God.</a:t>
                      </a:r>
                    </a:p>
                  </a:txBody>
                  <a:tcPr/>
                </a:tc>
                <a:extLst>
                  <a:ext uri="{0D108BD9-81ED-4DB2-BD59-A6C34878D82A}">
                    <a16:rowId xmlns:a16="http://schemas.microsoft.com/office/drawing/2014/main" val="3360547435"/>
                  </a:ext>
                </a:extLst>
              </a:tr>
              <a:tr h="370840">
                <a:tc>
                  <a:txBody>
                    <a:bodyPr/>
                    <a:lstStyle/>
                    <a:p>
                      <a:r>
                        <a:rPr lang="en-GB" dirty="0"/>
                        <a:t>What is polytheism?</a:t>
                      </a:r>
                    </a:p>
                  </a:txBody>
                  <a:tcPr/>
                </a:tc>
                <a:tc>
                  <a:txBody>
                    <a:bodyPr/>
                    <a:lstStyle/>
                    <a:p>
                      <a:r>
                        <a:rPr lang="en-GB" dirty="0"/>
                        <a:t>The belief in more than one God.</a:t>
                      </a:r>
                    </a:p>
                  </a:txBody>
                  <a:tcPr/>
                </a:tc>
                <a:extLst>
                  <a:ext uri="{0D108BD9-81ED-4DB2-BD59-A6C34878D82A}">
                    <a16:rowId xmlns:a16="http://schemas.microsoft.com/office/drawing/2014/main" val="2622385368"/>
                  </a:ext>
                </a:extLst>
              </a:tr>
              <a:tr h="370840">
                <a:tc>
                  <a:txBody>
                    <a:bodyPr/>
                    <a:lstStyle/>
                    <a:p>
                      <a:r>
                        <a:rPr lang="en-GB" dirty="0"/>
                        <a:t>What is a covenant?</a:t>
                      </a:r>
                    </a:p>
                  </a:txBody>
                  <a:tcPr/>
                </a:tc>
                <a:tc>
                  <a:txBody>
                    <a:bodyPr/>
                    <a:lstStyle/>
                    <a:p>
                      <a:r>
                        <a:rPr lang="en-GB" dirty="0"/>
                        <a:t>A promise or an agreement.</a:t>
                      </a:r>
                    </a:p>
                  </a:txBody>
                  <a:tcPr/>
                </a:tc>
                <a:extLst>
                  <a:ext uri="{0D108BD9-81ED-4DB2-BD59-A6C34878D82A}">
                    <a16:rowId xmlns:a16="http://schemas.microsoft.com/office/drawing/2014/main" val="4039000645"/>
                  </a:ext>
                </a:extLst>
              </a:tr>
              <a:tr h="370840">
                <a:tc>
                  <a:txBody>
                    <a:bodyPr/>
                    <a:lstStyle/>
                    <a:p>
                      <a:r>
                        <a:rPr lang="en-GB" dirty="0"/>
                        <a:t>What is the first book of the Torah and Bible?</a:t>
                      </a:r>
                    </a:p>
                  </a:txBody>
                  <a:tcPr/>
                </a:tc>
                <a:tc>
                  <a:txBody>
                    <a:bodyPr/>
                    <a:lstStyle/>
                    <a:p>
                      <a:r>
                        <a:rPr lang="en-GB" dirty="0"/>
                        <a:t>Genesis.</a:t>
                      </a:r>
                    </a:p>
                  </a:txBody>
                  <a:tcPr/>
                </a:tc>
                <a:extLst>
                  <a:ext uri="{0D108BD9-81ED-4DB2-BD59-A6C34878D82A}">
                    <a16:rowId xmlns:a16="http://schemas.microsoft.com/office/drawing/2014/main" val="1387977963"/>
                  </a:ext>
                </a:extLst>
              </a:tr>
              <a:tr h="370840">
                <a:tc>
                  <a:txBody>
                    <a:bodyPr/>
                    <a:lstStyle/>
                    <a:p>
                      <a:r>
                        <a:rPr lang="en-GB" dirty="0"/>
                        <a:t>What happened in Genesis 3?</a:t>
                      </a:r>
                    </a:p>
                  </a:txBody>
                  <a:tcPr/>
                </a:tc>
                <a:tc>
                  <a:txBody>
                    <a:bodyPr/>
                    <a:lstStyle/>
                    <a:p>
                      <a:r>
                        <a:rPr lang="en-GB" dirty="0"/>
                        <a:t>Original Sin.</a:t>
                      </a:r>
                    </a:p>
                  </a:txBody>
                  <a:tcPr/>
                </a:tc>
                <a:extLst>
                  <a:ext uri="{0D108BD9-81ED-4DB2-BD59-A6C34878D82A}">
                    <a16:rowId xmlns:a16="http://schemas.microsoft.com/office/drawing/2014/main" val="627626058"/>
                  </a:ext>
                </a:extLst>
              </a:tr>
              <a:tr h="370840">
                <a:tc>
                  <a:txBody>
                    <a:bodyPr/>
                    <a:lstStyle/>
                    <a:p>
                      <a:r>
                        <a:rPr lang="en-GB" dirty="0"/>
                        <a:t>What happened to Adam and Eve after they disobeyed God?</a:t>
                      </a:r>
                    </a:p>
                  </a:txBody>
                  <a:tcPr/>
                </a:tc>
                <a:tc>
                  <a:txBody>
                    <a:bodyPr/>
                    <a:lstStyle/>
                    <a:p>
                      <a:r>
                        <a:rPr lang="en-GB" dirty="0"/>
                        <a:t>They were exiled from the Garden of Eden.</a:t>
                      </a:r>
                    </a:p>
                  </a:txBody>
                  <a:tcPr/>
                </a:tc>
                <a:extLst>
                  <a:ext uri="{0D108BD9-81ED-4DB2-BD59-A6C34878D82A}">
                    <a16:rowId xmlns:a16="http://schemas.microsoft.com/office/drawing/2014/main" val="275106304"/>
                  </a:ext>
                </a:extLst>
              </a:tr>
              <a:tr h="370840">
                <a:tc>
                  <a:txBody>
                    <a:bodyPr/>
                    <a:lstStyle/>
                    <a:p>
                      <a:r>
                        <a:rPr lang="en-GB" dirty="0"/>
                        <a:t>What happened to the relationship between God and humans after this?</a:t>
                      </a:r>
                    </a:p>
                  </a:txBody>
                  <a:tcPr/>
                </a:tc>
                <a:tc>
                  <a:txBody>
                    <a:bodyPr/>
                    <a:lstStyle/>
                    <a:p>
                      <a:r>
                        <a:rPr lang="en-GB" dirty="0"/>
                        <a:t>The relationship was broken, humans and God were separated.</a:t>
                      </a:r>
                    </a:p>
                  </a:txBody>
                  <a:tcPr/>
                </a:tc>
                <a:extLst>
                  <a:ext uri="{0D108BD9-81ED-4DB2-BD59-A6C34878D82A}">
                    <a16:rowId xmlns:a16="http://schemas.microsoft.com/office/drawing/2014/main" val="1846920724"/>
                  </a:ext>
                </a:extLst>
              </a:tr>
              <a:tr h="370840">
                <a:tc>
                  <a:txBody>
                    <a:bodyPr/>
                    <a:lstStyle/>
                    <a:p>
                      <a:r>
                        <a:rPr lang="en-GB" dirty="0"/>
                        <a:t>What has religion influenced?</a:t>
                      </a:r>
                    </a:p>
                  </a:txBody>
                  <a:tcPr/>
                </a:tc>
                <a:tc>
                  <a:txBody>
                    <a:bodyPr/>
                    <a:lstStyle/>
                    <a:p>
                      <a:r>
                        <a:rPr lang="en-GB" dirty="0"/>
                        <a:t>Art, literature, architecture, and law.</a:t>
                      </a:r>
                    </a:p>
                  </a:txBody>
                  <a:tcPr/>
                </a:tc>
                <a:extLst>
                  <a:ext uri="{0D108BD9-81ED-4DB2-BD59-A6C34878D82A}">
                    <a16:rowId xmlns:a16="http://schemas.microsoft.com/office/drawing/2014/main" val="2104320507"/>
                  </a:ext>
                </a:extLst>
              </a:tr>
              <a:tr h="370840">
                <a:tc>
                  <a:txBody>
                    <a:bodyPr/>
                    <a:lstStyle/>
                    <a:p>
                      <a:r>
                        <a:rPr lang="en-GB" dirty="0"/>
                        <a:t>Define omnibenevolent.</a:t>
                      </a:r>
                    </a:p>
                  </a:txBody>
                  <a:tcPr/>
                </a:tc>
                <a:tc>
                  <a:txBody>
                    <a:bodyPr/>
                    <a:lstStyle/>
                    <a:p>
                      <a:r>
                        <a:rPr lang="en-GB" dirty="0"/>
                        <a:t>All loving.</a:t>
                      </a:r>
                    </a:p>
                  </a:txBody>
                  <a:tcPr/>
                </a:tc>
                <a:extLst>
                  <a:ext uri="{0D108BD9-81ED-4DB2-BD59-A6C34878D82A}">
                    <a16:rowId xmlns:a16="http://schemas.microsoft.com/office/drawing/2014/main" val="1896984894"/>
                  </a:ext>
                </a:extLst>
              </a:tr>
            </a:tbl>
          </a:graphicData>
        </a:graphic>
      </p:graphicFrame>
      <p:sp>
        <p:nvSpPr>
          <p:cNvPr id="7" name="TextBox 6">
            <a:extLst>
              <a:ext uri="{FF2B5EF4-FFF2-40B4-BE49-F238E27FC236}">
                <a16:creationId xmlns:a16="http://schemas.microsoft.com/office/drawing/2014/main" id="{93DCC98D-118C-4FC0-BDDF-975099E81EAA}"/>
              </a:ext>
            </a:extLst>
          </p:cNvPr>
          <p:cNvSpPr txBox="1"/>
          <p:nvPr/>
        </p:nvSpPr>
        <p:spPr>
          <a:xfrm>
            <a:off x="-1" y="160237"/>
            <a:ext cx="6670623" cy="923330"/>
          </a:xfrm>
          <a:prstGeom prst="rect">
            <a:avLst/>
          </a:prstGeom>
          <a:noFill/>
        </p:spPr>
        <p:txBody>
          <a:bodyPr wrap="square" rtlCol="0">
            <a:spAutoFit/>
          </a:bodyPr>
          <a:lstStyle/>
          <a:p>
            <a:r>
              <a:rPr lang="en-GB" b="1" dirty="0"/>
              <a:t>Origins of Abrahamic Faiths Homework 2: Knowledge Outcomes</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3439550" y="1722569"/>
            <a:ext cx="3231073" cy="3925947"/>
          </a:xfrm>
          <a:prstGeom prst="rect">
            <a:avLst/>
          </a:prstGeom>
          <a:noFill/>
        </p:spPr>
        <p:txBody>
          <a:bodyPr wrap="square" rtlCol="0">
            <a:spAutoFit/>
          </a:bodyPr>
          <a:lstStyle/>
          <a:p>
            <a:r>
              <a:rPr lang="en-GB" sz="1200" dirty="0"/>
              <a:t>Task: Use look, cover, write, check for these 10 knowledge outcomes.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through all 10 questions and answers.</a:t>
            </a:r>
          </a:p>
          <a:p>
            <a:pPr marL="342900" lvl="0" indent="-342900">
              <a:lnSpc>
                <a:spcPct val="107000"/>
              </a:lnSpc>
              <a:spcAft>
                <a:spcPts val="800"/>
              </a:spcAft>
              <a:buFont typeface="+mj-lt"/>
              <a:buAutoNum type="arabicPeriod"/>
              <a:tabLst>
                <a:tab pos="457200" algn="l"/>
              </a:tabLst>
            </a:pPr>
            <a:r>
              <a:rPr lang="en-GB" sz="12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Cover up the answers and answer the questions.</a:t>
            </a: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Calibri" panose="020F0502020204030204" pitchFamily="34" charset="0"/>
                <a:cs typeface="Times New Roman" panose="02020603050405020304" pitchFamily="18" charset="0"/>
              </a:rPr>
              <a:t>Uncover the answers and in green pen mark your work.</a:t>
            </a:r>
          </a:p>
          <a:p>
            <a:pPr marL="342900" lvl="0" indent="-342900">
              <a:lnSpc>
                <a:spcPct val="107000"/>
              </a:lnSpc>
              <a:spcAft>
                <a:spcPts val="800"/>
              </a:spcAft>
              <a:buFont typeface="+mj-lt"/>
              <a:buAutoNum type="arabicPeriod"/>
              <a:tabLst>
                <a:tab pos="457200" algn="l"/>
              </a:tabLst>
            </a:pPr>
            <a:r>
              <a:rPr lang="en-GB" sz="12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Any that you got wrong, look back over the answers and repeat the process until you have 10/10.</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2877321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974E25-C406-432B-8AD0-45BBC41AE0B5}"/>
              </a:ext>
            </a:extLst>
          </p:cNvPr>
          <p:cNvSpPr txBox="1"/>
          <p:nvPr/>
        </p:nvSpPr>
        <p:spPr>
          <a:xfrm>
            <a:off x="0" y="160237"/>
            <a:ext cx="5589270" cy="923330"/>
          </a:xfrm>
          <a:prstGeom prst="rect">
            <a:avLst/>
          </a:prstGeom>
          <a:noFill/>
        </p:spPr>
        <p:txBody>
          <a:bodyPr wrap="square" rtlCol="0">
            <a:spAutoFit/>
          </a:bodyPr>
          <a:lstStyle/>
          <a:p>
            <a:r>
              <a:rPr lang="en-GB" b="1" dirty="0"/>
              <a:t>Christianity Homework 4: Comprehension</a:t>
            </a:r>
          </a:p>
          <a:p>
            <a:endParaRPr lang="en-GB" dirty="0"/>
          </a:p>
          <a:p>
            <a:r>
              <a:rPr lang="en-GB" dirty="0"/>
              <a:t>Due:</a:t>
            </a:r>
          </a:p>
        </p:txBody>
      </p:sp>
      <p:sp>
        <p:nvSpPr>
          <p:cNvPr id="13" name="TextBox 12">
            <a:extLst>
              <a:ext uri="{FF2B5EF4-FFF2-40B4-BE49-F238E27FC236}">
                <a16:creationId xmlns:a16="http://schemas.microsoft.com/office/drawing/2014/main" id="{0EAA6ACB-9D9F-4607-A0D8-681C9A2774EC}"/>
              </a:ext>
            </a:extLst>
          </p:cNvPr>
          <p:cNvSpPr txBox="1"/>
          <p:nvPr/>
        </p:nvSpPr>
        <p:spPr>
          <a:xfrm>
            <a:off x="218209" y="1778477"/>
            <a:ext cx="6154881" cy="5024709"/>
          </a:xfrm>
          <a:prstGeom prst="rect">
            <a:avLst/>
          </a:prstGeom>
          <a:noFill/>
        </p:spPr>
        <p:txBody>
          <a:bodyPr wrap="square">
            <a:spAutoFit/>
          </a:bodyPr>
          <a:lstStyle/>
          <a:p>
            <a:pPr marL="0" marR="0" indent="0" algn="l">
              <a:lnSpc>
                <a:spcPct val="75000"/>
              </a:lnSpc>
              <a:spcBef>
                <a:spcPts val="0"/>
              </a:spcBef>
              <a:spcAft>
                <a:spcPts val="750"/>
              </a:spcAft>
            </a:pPr>
            <a:r>
              <a:rPr lang="en-US" sz="1100" b="1" kern="1400" dirty="0">
                <a:ln>
                  <a:noFill/>
                </a:ln>
                <a:solidFill>
                  <a:srgbClr val="000000"/>
                </a:solidFill>
                <a:effectLst/>
                <a:latin typeface="Calibri Light" panose="020F0302020204030204" pitchFamily="34" charset="0"/>
              </a:rPr>
              <a:t>3 </a:t>
            </a:r>
            <a:r>
              <a:rPr lang="en-US" sz="1100" kern="1400" dirty="0">
                <a:ln>
                  <a:noFill/>
                </a:ln>
                <a:solidFill>
                  <a:srgbClr val="000000"/>
                </a:solidFill>
                <a:effectLst/>
                <a:latin typeface="Calibri Light" panose="020F0302020204030204" pitchFamily="34" charset="0"/>
              </a:rPr>
              <a:t>In those days John the Baptist came, preaching in the wilderness of Judea </a:t>
            </a:r>
            <a:r>
              <a:rPr lang="en-US" sz="1100" kern="1400" baseline="30000" dirty="0">
                <a:ln>
                  <a:noFill/>
                </a:ln>
                <a:solidFill>
                  <a:srgbClr val="000000"/>
                </a:solidFill>
                <a:effectLst/>
                <a:latin typeface="Calibri Light" panose="020F0302020204030204" pitchFamily="34" charset="0"/>
              </a:rPr>
              <a:t>2 </a:t>
            </a:r>
            <a:r>
              <a:rPr lang="en-US" sz="1100" kern="1400" dirty="0">
                <a:ln>
                  <a:noFill/>
                </a:ln>
                <a:solidFill>
                  <a:srgbClr val="000000"/>
                </a:solidFill>
                <a:effectLst/>
                <a:latin typeface="Calibri Light" panose="020F0302020204030204" pitchFamily="34" charset="0"/>
              </a:rPr>
              <a:t>and saying, “Repent, for the kingdom of heaven has come near.”</a:t>
            </a:r>
            <a:r>
              <a:rPr lang="en-US" sz="1100" kern="1400" baseline="30000" dirty="0">
                <a:ln>
                  <a:noFill/>
                </a:ln>
                <a:solidFill>
                  <a:srgbClr val="000000"/>
                </a:solidFill>
                <a:effectLst/>
                <a:latin typeface="Calibri Light" panose="020F0302020204030204" pitchFamily="34" charset="0"/>
              </a:rPr>
              <a:t>3 </a:t>
            </a:r>
            <a:r>
              <a:rPr lang="en-US" sz="1100" kern="1400" dirty="0">
                <a:ln>
                  <a:noFill/>
                </a:ln>
                <a:solidFill>
                  <a:srgbClr val="000000"/>
                </a:solidFill>
                <a:effectLst/>
                <a:latin typeface="Calibri Light" panose="020F0302020204030204" pitchFamily="34" charset="0"/>
              </a:rPr>
              <a:t>This is he who was spoken of through the prophet Isaiah:</a:t>
            </a:r>
            <a:endParaRPr lang="en-US" sz="1100" kern="1400" dirty="0">
              <a:ln>
                <a:noFill/>
              </a:ln>
              <a:solidFill>
                <a:srgbClr val="000000"/>
              </a:solidFill>
              <a:effectLst/>
              <a:latin typeface="Calibri" panose="020F0502020204030204" pitchFamily="34" charset="0"/>
            </a:endParaRPr>
          </a:p>
          <a:p>
            <a:pPr marL="133350" marR="0" indent="0" algn="l">
              <a:lnSpc>
                <a:spcPct val="119000"/>
              </a:lnSpc>
              <a:spcBef>
                <a:spcPts val="1050"/>
              </a:spcBef>
              <a:spcAft>
                <a:spcPts val="1050"/>
              </a:spcAft>
            </a:pPr>
            <a:r>
              <a:rPr lang="en-US" sz="1100" kern="1400" dirty="0">
                <a:ln>
                  <a:noFill/>
                </a:ln>
                <a:solidFill>
                  <a:srgbClr val="000000"/>
                </a:solidFill>
                <a:effectLst/>
                <a:latin typeface="Calibri Light" panose="020F0302020204030204" pitchFamily="34" charset="0"/>
              </a:rPr>
              <a:t> </a:t>
            </a:r>
            <a:r>
              <a:rPr lang="en-US" sz="1100" kern="1400" dirty="0">
                <a:ln>
                  <a:noFill/>
                </a:ln>
                <a:solidFill>
                  <a:srgbClr val="000000"/>
                </a:solidFill>
                <a:effectLst/>
                <a:latin typeface="Verdana" panose="020B0604030504040204" pitchFamily="34" charset="0"/>
              </a:rPr>
              <a:t>“A voice of one calling in the wilderness,</a:t>
            </a:r>
            <a:br>
              <a:rPr lang="en-US" sz="1100" kern="1400" dirty="0">
                <a:ln>
                  <a:noFill/>
                </a:ln>
                <a:solidFill>
                  <a:srgbClr val="000000"/>
                </a:solidFill>
                <a:effectLst/>
                <a:latin typeface="Verdana" panose="020B0604030504040204" pitchFamily="34" charset="0"/>
              </a:rPr>
            </a:br>
            <a:r>
              <a:rPr lang="en-US" sz="1100" kern="1400" dirty="0">
                <a:ln>
                  <a:noFill/>
                </a:ln>
                <a:solidFill>
                  <a:srgbClr val="000000"/>
                </a:solidFill>
                <a:effectLst/>
                <a:latin typeface="Verdana" panose="020B0604030504040204" pitchFamily="34" charset="0"/>
              </a:rPr>
              <a:t>‘Prepare the way for the Lord,</a:t>
            </a:r>
            <a:br>
              <a:rPr lang="en-US" sz="1100" kern="1400" dirty="0">
                <a:ln>
                  <a:noFill/>
                </a:ln>
                <a:solidFill>
                  <a:srgbClr val="000000"/>
                </a:solidFill>
                <a:effectLst/>
                <a:latin typeface="Verdana" panose="020B0604030504040204" pitchFamily="34" charset="0"/>
              </a:rPr>
            </a:br>
            <a:r>
              <a:rPr lang="en-US" sz="1100" kern="1400" dirty="0">
                <a:ln>
                  <a:noFill/>
                </a:ln>
                <a:solidFill>
                  <a:srgbClr val="000000"/>
                </a:solidFill>
                <a:effectLst/>
                <a:latin typeface="Courier New" panose="02070309020205020404" pitchFamily="49" charset="0"/>
              </a:rPr>
              <a:t>    </a:t>
            </a:r>
            <a:r>
              <a:rPr lang="en-US" sz="1100" kern="1400" dirty="0">
                <a:ln>
                  <a:noFill/>
                </a:ln>
                <a:solidFill>
                  <a:srgbClr val="000000"/>
                </a:solidFill>
                <a:effectLst/>
                <a:latin typeface="Verdana" panose="020B0604030504040204" pitchFamily="34" charset="0"/>
              </a:rPr>
              <a:t>make straight paths for him.’”</a:t>
            </a:r>
            <a:r>
              <a:rPr lang="en-US" sz="1100" kern="1400" baseline="30000" dirty="0">
                <a:ln>
                  <a:noFill/>
                </a:ln>
                <a:solidFill>
                  <a:srgbClr val="000000"/>
                </a:solidFill>
                <a:effectLst/>
                <a:latin typeface="Verdana" panose="020B0604030504040204" pitchFamily="34" charset="0"/>
              </a:rPr>
              <a:t>[</a:t>
            </a:r>
            <a:r>
              <a:rPr lang="en-US" sz="1100" u="sng" kern="1400" baseline="30000" dirty="0">
                <a:ln>
                  <a:noFill/>
                </a:ln>
                <a:solidFill>
                  <a:srgbClr val="085296"/>
                </a:solidFill>
                <a:effectLst/>
                <a:latin typeface="Verdana" panose="020B0604030504040204" pitchFamily="34" charset="0"/>
                <a:hlinkClick r:id="rId2"/>
              </a:rPr>
              <a:t>a</a:t>
            </a:r>
            <a:r>
              <a:rPr lang="en-US" sz="1100" kern="1400" baseline="30000" dirty="0">
                <a:ln>
                  <a:noFill/>
                </a:ln>
                <a:solidFill>
                  <a:srgbClr val="000000"/>
                </a:solidFill>
                <a:effectLst/>
                <a:latin typeface="Verdana" panose="020B0604030504040204" pitchFamily="34" charset="0"/>
              </a:rPr>
              <a:t>]</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4 </a:t>
            </a:r>
            <a:r>
              <a:rPr lang="en-US" sz="1100" kern="1400" dirty="0">
                <a:ln>
                  <a:noFill/>
                </a:ln>
                <a:solidFill>
                  <a:srgbClr val="000000"/>
                </a:solidFill>
                <a:effectLst/>
                <a:latin typeface="Calibri Light" panose="020F0302020204030204" pitchFamily="34" charset="0"/>
              </a:rPr>
              <a:t>John’s clothes were made of camel’s hair, and he had a leather belt around his waist. His food was locusts and wild honey. </a:t>
            </a:r>
            <a:r>
              <a:rPr lang="en-US" sz="1100" kern="1400" baseline="30000" dirty="0">
                <a:ln>
                  <a:noFill/>
                </a:ln>
                <a:solidFill>
                  <a:srgbClr val="000000"/>
                </a:solidFill>
                <a:effectLst/>
                <a:latin typeface="Calibri Light" panose="020F0302020204030204" pitchFamily="34" charset="0"/>
              </a:rPr>
              <a:t>5 </a:t>
            </a:r>
            <a:r>
              <a:rPr lang="en-US" sz="1100" kern="1400" dirty="0">
                <a:ln>
                  <a:noFill/>
                </a:ln>
                <a:solidFill>
                  <a:srgbClr val="000000"/>
                </a:solidFill>
                <a:effectLst/>
                <a:latin typeface="Calibri Light" panose="020F0302020204030204" pitchFamily="34" charset="0"/>
              </a:rPr>
              <a:t>People went out to him from Jerusalem and all Judea and the whole region of the Jordan.</a:t>
            </a:r>
            <a:r>
              <a:rPr lang="en-US" sz="1100" kern="1400" baseline="30000" dirty="0">
                <a:ln>
                  <a:noFill/>
                </a:ln>
                <a:solidFill>
                  <a:srgbClr val="000000"/>
                </a:solidFill>
                <a:effectLst/>
                <a:latin typeface="Calibri Light" panose="020F0302020204030204" pitchFamily="34" charset="0"/>
              </a:rPr>
              <a:t>6 </a:t>
            </a:r>
            <a:r>
              <a:rPr lang="en-US" sz="1100" kern="1400" dirty="0">
                <a:ln>
                  <a:noFill/>
                </a:ln>
                <a:solidFill>
                  <a:srgbClr val="000000"/>
                </a:solidFill>
                <a:effectLst/>
                <a:latin typeface="Calibri Light" panose="020F0302020204030204" pitchFamily="34" charset="0"/>
              </a:rPr>
              <a:t>Confessing their sins, they were baptized by him in the Jordan River.</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7 </a:t>
            </a:r>
            <a:r>
              <a:rPr lang="en-US" sz="1100" kern="1400" dirty="0">
                <a:ln>
                  <a:noFill/>
                </a:ln>
                <a:solidFill>
                  <a:srgbClr val="000000"/>
                </a:solidFill>
                <a:effectLst/>
                <a:latin typeface="Calibri Light" panose="020F0302020204030204" pitchFamily="34" charset="0"/>
              </a:rPr>
              <a:t>But when he saw many of the Pharisees and Sadducees coming to where he was baptizing, he said to them: “You brood of vipers! Who warned you to flee from the coming wrath? </a:t>
            </a:r>
            <a:r>
              <a:rPr lang="en-US" sz="1100" kern="1400" baseline="30000" dirty="0">
                <a:ln>
                  <a:noFill/>
                </a:ln>
                <a:solidFill>
                  <a:srgbClr val="000000"/>
                </a:solidFill>
                <a:effectLst/>
                <a:latin typeface="Calibri Light" panose="020F0302020204030204" pitchFamily="34" charset="0"/>
              </a:rPr>
              <a:t>8 </a:t>
            </a:r>
            <a:r>
              <a:rPr lang="en-US" sz="1100" kern="1400" dirty="0">
                <a:ln>
                  <a:noFill/>
                </a:ln>
                <a:solidFill>
                  <a:srgbClr val="000000"/>
                </a:solidFill>
                <a:effectLst/>
                <a:latin typeface="Calibri Light" panose="020F0302020204030204" pitchFamily="34" charset="0"/>
              </a:rPr>
              <a:t>Produce fruit in keeping with repentance. </a:t>
            </a:r>
            <a:r>
              <a:rPr lang="en-US" sz="1100" kern="1400" baseline="30000" dirty="0">
                <a:ln>
                  <a:noFill/>
                </a:ln>
                <a:solidFill>
                  <a:srgbClr val="000000"/>
                </a:solidFill>
                <a:effectLst/>
                <a:latin typeface="Calibri Light" panose="020F0302020204030204" pitchFamily="34" charset="0"/>
              </a:rPr>
              <a:t>9 </a:t>
            </a:r>
            <a:r>
              <a:rPr lang="en-US" sz="1100" kern="1400" dirty="0">
                <a:ln>
                  <a:noFill/>
                </a:ln>
                <a:solidFill>
                  <a:srgbClr val="000000"/>
                </a:solidFill>
                <a:effectLst/>
                <a:latin typeface="Calibri Light" panose="020F0302020204030204" pitchFamily="34" charset="0"/>
              </a:rPr>
              <a:t>And do not think you can say to yourselves, ‘We have Abraham as our father.’ I tell you that out of these stones God can raise up children for Abraham. </a:t>
            </a:r>
            <a:r>
              <a:rPr lang="en-US" sz="1100" kern="1400" baseline="30000" dirty="0">
                <a:ln>
                  <a:noFill/>
                </a:ln>
                <a:solidFill>
                  <a:srgbClr val="000000"/>
                </a:solidFill>
                <a:effectLst/>
                <a:latin typeface="Calibri Light" panose="020F0302020204030204" pitchFamily="34" charset="0"/>
              </a:rPr>
              <a:t>10 </a:t>
            </a:r>
            <a:r>
              <a:rPr lang="en-US" sz="1100" kern="1400" dirty="0">
                <a:ln>
                  <a:noFill/>
                </a:ln>
                <a:solidFill>
                  <a:srgbClr val="000000"/>
                </a:solidFill>
                <a:effectLst/>
                <a:latin typeface="Calibri Light" panose="020F0302020204030204" pitchFamily="34" charset="0"/>
              </a:rPr>
              <a:t>The ax is already at the root of the trees, and every tree that does not produce good fruit will be cut down and thrown into the fire.</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0"/>
              </a:spcBef>
              <a:spcAft>
                <a:spcPts val="1400"/>
              </a:spcAft>
            </a:pPr>
            <a:r>
              <a:rPr lang="en-US" sz="1100" kern="1400" baseline="30000" dirty="0">
                <a:ln>
                  <a:noFill/>
                </a:ln>
                <a:solidFill>
                  <a:srgbClr val="000000"/>
                </a:solidFill>
                <a:effectLst/>
                <a:latin typeface="Calibri Light" panose="020F0302020204030204" pitchFamily="34" charset="0"/>
              </a:rPr>
              <a:t>11 </a:t>
            </a:r>
            <a:r>
              <a:rPr lang="en-US" sz="1100" kern="1400" dirty="0">
                <a:ln>
                  <a:noFill/>
                </a:ln>
                <a:solidFill>
                  <a:srgbClr val="000000"/>
                </a:solidFill>
                <a:effectLst/>
                <a:latin typeface="Calibri Light" panose="020F0302020204030204" pitchFamily="34" charset="0"/>
              </a:rPr>
              <a:t>“I baptize you with</a:t>
            </a:r>
            <a:r>
              <a:rPr lang="en-US" sz="1100" kern="1400" baseline="30000" dirty="0">
                <a:ln>
                  <a:noFill/>
                </a:ln>
                <a:solidFill>
                  <a:srgbClr val="000000"/>
                </a:solidFill>
                <a:effectLst/>
                <a:latin typeface="Calibri Light" panose="020F0302020204030204" pitchFamily="34" charset="0"/>
              </a:rPr>
              <a:t>[</a:t>
            </a:r>
            <a:r>
              <a:rPr lang="en-US" sz="1100" u="sng" kern="1400" baseline="30000" dirty="0">
                <a:ln>
                  <a:noFill/>
                </a:ln>
                <a:solidFill>
                  <a:srgbClr val="085296"/>
                </a:solidFill>
                <a:effectLst/>
                <a:latin typeface="Calibri Light" panose="020F0302020204030204" pitchFamily="34" charset="0"/>
                <a:hlinkClick r:id="rId3"/>
              </a:rPr>
              <a:t>b</a:t>
            </a:r>
            <a:r>
              <a:rPr lang="en-US" sz="1100" kern="1400" baseline="30000" dirty="0">
                <a:ln>
                  <a:noFill/>
                </a:ln>
                <a:solidFill>
                  <a:srgbClr val="000000"/>
                </a:solidFill>
                <a:effectLst/>
                <a:latin typeface="Calibri Light" panose="020F0302020204030204" pitchFamily="34" charset="0"/>
              </a:rPr>
              <a:t>]</a:t>
            </a:r>
            <a:r>
              <a:rPr lang="en-US" sz="1100" kern="1400" dirty="0">
                <a:ln>
                  <a:noFill/>
                </a:ln>
                <a:solidFill>
                  <a:srgbClr val="000000"/>
                </a:solidFill>
                <a:effectLst/>
                <a:latin typeface="Calibri Light" panose="020F0302020204030204" pitchFamily="34" charset="0"/>
              </a:rPr>
              <a:t> water for repentance. But after me comes one who is more powerful than I, whose sandals I am not worthy to carry. He will baptize you with</a:t>
            </a:r>
            <a:r>
              <a:rPr lang="en-US" sz="1100" kern="1400" baseline="30000" dirty="0">
                <a:ln>
                  <a:noFill/>
                </a:ln>
                <a:solidFill>
                  <a:srgbClr val="000000"/>
                </a:solidFill>
                <a:effectLst/>
                <a:latin typeface="Calibri Light" panose="020F0302020204030204" pitchFamily="34" charset="0"/>
              </a:rPr>
              <a:t>[</a:t>
            </a:r>
            <a:r>
              <a:rPr lang="en-US" sz="1100" u="sng" kern="1400" baseline="30000" dirty="0">
                <a:ln>
                  <a:noFill/>
                </a:ln>
                <a:solidFill>
                  <a:srgbClr val="085296"/>
                </a:solidFill>
                <a:effectLst/>
                <a:latin typeface="Calibri Light" panose="020F0302020204030204" pitchFamily="34" charset="0"/>
                <a:hlinkClick r:id="rId4"/>
              </a:rPr>
              <a:t>c</a:t>
            </a:r>
            <a:r>
              <a:rPr lang="en-US" sz="1100" kern="1400" baseline="30000" dirty="0">
                <a:ln>
                  <a:noFill/>
                </a:ln>
                <a:solidFill>
                  <a:srgbClr val="000000"/>
                </a:solidFill>
                <a:effectLst/>
                <a:latin typeface="Calibri Light" panose="020F0302020204030204" pitchFamily="34" charset="0"/>
              </a:rPr>
              <a:t>]</a:t>
            </a:r>
            <a:r>
              <a:rPr lang="en-US" sz="1100" kern="1400" dirty="0">
                <a:ln>
                  <a:noFill/>
                </a:ln>
                <a:solidFill>
                  <a:srgbClr val="000000"/>
                </a:solidFill>
                <a:effectLst/>
                <a:latin typeface="Calibri Light" panose="020F0302020204030204" pitchFamily="34" charset="0"/>
              </a:rPr>
              <a:t> the Holy Spirit and fire. </a:t>
            </a:r>
            <a:r>
              <a:rPr lang="en-US" sz="1100" kern="1400" baseline="30000" dirty="0">
                <a:ln>
                  <a:noFill/>
                </a:ln>
                <a:solidFill>
                  <a:srgbClr val="000000"/>
                </a:solidFill>
                <a:effectLst/>
                <a:latin typeface="Calibri Light" panose="020F0302020204030204" pitchFamily="34" charset="0"/>
              </a:rPr>
              <a:t>12 </a:t>
            </a:r>
            <a:r>
              <a:rPr lang="en-US" sz="1100" kern="1400" dirty="0">
                <a:ln>
                  <a:noFill/>
                </a:ln>
                <a:solidFill>
                  <a:srgbClr val="000000"/>
                </a:solidFill>
                <a:effectLst/>
                <a:latin typeface="Calibri Light" panose="020F0302020204030204" pitchFamily="34" charset="0"/>
              </a:rPr>
              <a:t>His winnowing fork is in his hand, and he will clear his threshing floor, gathering his wheat into the barn and burning up the chaff with unquenchable fire.”</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1500"/>
              </a:spcBef>
              <a:spcAft>
                <a:spcPts val="750"/>
              </a:spcAft>
            </a:pPr>
            <a:r>
              <a:rPr lang="en-US" sz="1100" b="1" kern="1400" dirty="0">
                <a:ln>
                  <a:noFill/>
                </a:ln>
                <a:solidFill>
                  <a:srgbClr val="000000"/>
                </a:solidFill>
                <a:effectLst/>
                <a:latin typeface="Calibri Light" panose="020F0302020204030204" pitchFamily="34" charset="0"/>
              </a:rPr>
              <a:t>The Baptism of Jesus</a:t>
            </a:r>
            <a:endParaRPr lang="en-US" sz="1100" b="1" kern="1400" dirty="0">
              <a:ln>
                <a:noFill/>
              </a:ln>
              <a:solidFill>
                <a:srgbClr val="000000"/>
              </a:solidFill>
              <a:effectLst/>
              <a:latin typeface="Cambria" panose="02040503050406030204" pitchFamily="18" charset="0"/>
            </a:endParaRPr>
          </a:p>
          <a:p>
            <a:pPr marL="0" marR="0" indent="0" algn="l">
              <a:lnSpc>
                <a:spcPct val="750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13 </a:t>
            </a:r>
            <a:r>
              <a:rPr lang="en-US" sz="1100" kern="1400" dirty="0">
                <a:ln>
                  <a:noFill/>
                </a:ln>
                <a:solidFill>
                  <a:srgbClr val="000000"/>
                </a:solidFill>
                <a:effectLst/>
                <a:latin typeface="Calibri Light" panose="020F0302020204030204" pitchFamily="34" charset="0"/>
              </a:rPr>
              <a:t>Then Jesus came from Galilee to the Jordan to be baptized by John.</a:t>
            </a:r>
            <a:r>
              <a:rPr lang="en-US" sz="1100" kern="1400" baseline="30000" dirty="0">
                <a:ln>
                  <a:noFill/>
                </a:ln>
                <a:solidFill>
                  <a:srgbClr val="000000"/>
                </a:solidFill>
                <a:effectLst/>
                <a:latin typeface="Calibri Light" panose="020F0302020204030204" pitchFamily="34" charset="0"/>
              </a:rPr>
              <a:t>14 </a:t>
            </a:r>
            <a:r>
              <a:rPr lang="en-US" sz="1100" kern="1400" dirty="0">
                <a:ln>
                  <a:noFill/>
                </a:ln>
                <a:solidFill>
                  <a:srgbClr val="000000"/>
                </a:solidFill>
                <a:effectLst/>
                <a:latin typeface="Calibri Light" panose="020F0302020204030204" pitchFamily="34" charset="0"/>
              </a:rPr>
              <a:t>But John tried to deter him, saying, “I need to be baptized by you, and do you come to me?”</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0"/>
              </a:spcBef>
              <a:spcAft>
                <a:spcPts val="750"/>
              </a:spcAft>
            </a:pPr>
            <a:r>
              <a:rPr lang="en-US" sz="1100" kern="1400" baseline="30000" dirty="0">
                <a:ln>
                  <a:noFill/>
                </a:ln>
                <a:solidFill>
                  <a:srgbClr val="000000"/>
                </a:solidFill>
                <a:effectLst/>
                <a:latin typeface="Calibri Light" panose="020F0302020204030204" pitchFamily="34" charset="0"/>
              </a:rPr>
              <a:t>15 </a:t>
            </a:r>
            <a:r>
              <a:rPr lang="en-US" sz="1100" kern="1400" dirty="0">
                <a:ln>
                  <a:noFill/>
                </a:ln>
                <a:solidFill>
                  <a:srgbClr val="000000"/>
                </a:solidFill>
                <a:effectLst/>
                <a:latin typeface="Calibri Light" panose="020F0302020204030204" pitchFamily="34" charset="0"/>
              </a:rPr>
              <a:t>Jesus replied, “Let it be so now; it is proper for us to do this to fulfill all righteousness.” Then John consented.</a:t>
            </a:r>
            <a:endParaRPr lang="en-US" sz="1100" kern="1400" dirty="0">
              <a:ln>
                <a:noFill/>
              </a:ln>
              <a:solidFill>
                <a:srgbClr val="000000"/>
              </a:solidFill>
              <a:effectLst/>
              <a:latin typeface="Calibri" panose="020F0502020204030204" pitchFamily="34" charset="0"/>
            </a:endParaRPr>
          </a:p>
          <a:p>
            <a:pPr marL="0" marR="0" indent="0" algn="l">
              <a:lnSpc>
                <a:spcPct val="75000"/>
              </a:lnSpc>
              <a:spcBef>
                <a:spcPts val="0"/>
              </a:spcBef>
              <a:spcAft>
                <a:spcPts val="600"/>
              </a:spcAft>
            </a:pPr>
            <a:r>
              <a:rPr lang="en-US" sz="1100" kern="1400" baseline="30000" dirty="0">
                <a:ln>
                  <a:noFill/>
                </a:ln>
                <a:solidFill>
                  <a:srgbClr val="000000"/>
                </a:solidFill>
                <a:effectLst/>
                <a:latin typeface="Calibri Light" panose="020F0302020204030204" pitchFamily="34" charset="0"/>
              </a:rPr>
              <a:t>16 </a:t>
            </a:r>
            <a:r>
              <a:rPr lang="en-US" sz="1100" kern="1400" dirty="0">
                <a:ln>
                  <a:noFill/>
                </a:ln>
                <a:solidFill>
                  <a:srgbClr val="000000"/>
                </a:solidFill>
                <a:effectLst/>
                <a:latin typeface="Calibri Light" panose="020F0302020204030204" pitchFamily="34" charset="0"/>
              </a:rPr>
              <a:t>As soon as Jesus was baptized, he went up out of the water. At that moment heaven was opened, and he saw the Spirit of God descending like a dove and alighting on him. </a:t>
            </a:r>
            <a:r>
              <a:rPr lang="en-US" sz="1100" kern="1400" baseline="30000" dirty="0">
                <a:ln>
                  <a:noFill/>
                </a:ln>
                <a:solidFill>
                  <a:srgbClr val="000000"/>
                </a:solidFill>
                <a:effectLst/>
                <a:latin typeface="Calibri Light" panose="020F0302020204030204" pitchFamily="34" charset="0"/>
              </a:rPr>
              <a:t>17 </a:t>
            </a:r>
            <a:r>
              <a:rPr lang="en-US" sz="1100" kern="1400" dirty="0">
                <a:ln>
                  <a:noFill/>
                </a:ln>
                <a:solidFill>
                  <a:srgbClr val="000000"/>
                </a:solidFill>
                <a:effectLst/>
                <a:latin typeface="Calibri Light" panose="020F0302020204030204" pitchFamily="34" charset="0"/>
              </a:rPr>
              <a:t>And a voice from heaven said, “This is my Son, whom I love; with him I am well pleased.”</a:t>
            </a:r>
            <a:endParaRPr lang="en-US" sz="1100" kern="1400" dirty="0">
              <a:ln>
                <a:noFill/>
              </a:ln>
              <a:solidFill>
                <a:srgbClr val="000000"/>
              </a:solidFill>
              <a:effectLst/>
              <a:latin typeface="Calibri" panose="020F0502020204030204" pitchFamily="34" charset="0"/>
            </a:endParaRPr>
          </a:p>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 </a:t>
            </a:r>
          </a:p>
        </p:txBody>
      </p:sp>
      <p:sp>
        <p:nvSpPr>
          <p:cNvPr id="15" name="TextBox 14">
            <a:extLst>
              <a:ext uri="{FF2B5EF4-FFF2-40B4-BE49-F238E27FC236}">
                <a16:creationId xmlns:a16="http://schemas.microsoft.com/office/drawing/2014/main" id="{70EC4401-C5DC-4A9A-A3D2-D66366748DE7}"/>
              </a:ext>
            </a:extLst>
          </p:cNvPr>
          <p:cNvSpPr txBox="1"/>
          <p:nvPr/>
        </p:nvSpPr>
        <p:spPr>
          <a:xfrm>
            <a:off x="218209" y="7948476"/>
            <a:ext cx="5988627" cy="1797287"/>
          </a:xfrm>
          <a:prstGeom prst="rect">
            <a:avLst/>
          </a:prstGeom>
          <a:noFill/>
        </p:spPr>
        <p:txBody>
          <a:bodyPr wrap="square">
            <a:spAutoFit/>
          </a:bodyPr>
          <a:lstStyle/>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Questions:</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1) Highlight the text to find evidence of the Trinity: the father the son and the holy spirit. </a:t>
            </a:r>
          </a:p>
          <a:p>
            <a:pPr marL="359994" marR="0" indent="-359994"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2) Do you think that the story of Jesus’ baptism is  exactly true, or are the parts about God speaking  more symbolic?</a:t>
            </a:r>
          </a:p>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3)  Which part of the Holy Trinity do you think is the easiest to understand (God the Father, God the Son/Jesus, God the Holy Spirit) and why do you think this is the easiest for people to understand?</a:t>
            </a:r>
          </a:p>
          <a:p>
            <a:pPr marL="0" marR="0" indent="0" algn="l">
              <a:lnSpc>
                <a:spcPct val="119000"/>
              </a:lnSpc>
              <a:spcBef>
                <a:spcPts val="0"/>
              </a:spcBef>
              <a:spcAft>
                <a:spcPts val="600"/>
              </a:spcAft>
            </a:pPr>
            <a:r>
              <a:rPr lang="en-US" sz="1100" kern="1400" dirty="0">
                <a:ln>
                  <a:noFill/>
                </a:ln>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38804604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Christianity Homework 5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(1.1-1.4).</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250615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F7FAB52F-D287-47C2-884D-8AE64C4C162E}"/>
              </a:ext>
            </a:extLst>
          </p:cNvPr>
          <p:cNvSpPr txBox="1"/>
          <p:nvPr/>
        </p:nvSpPr>
        <p:spPr>
          <a:xfrm>
            <a:off x="3407558" y="1657350"/>
            <a:ext cx="3432746" cy="6810326"/>
          </a:xfrm>
          <a:prstGeom prst="rect">
            <a:avLst/>
          </a:prstGeom>
          <a:noFill/>
        </p:spPr>
        <p:txBody>
          <a:bodyPr wrap="square">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7" name="TextBox 6">
            <a:extLst>
              <a:ext uri="{FF2B5EF4-FFF2-40B4-BE49-F238E27FC236}">
                <a16:creationId xmlns:a16="http://schemas.microsoft.com/office/drawing/2014/main" id="{9571F434-002F-4FF4-9BD3-A761D8956C98}"/>
              </a:ext>
            </a:extLst>
          </p:cNvPr>
          <p:cNvSpPr txBox="1"/>
          <p:nvPr/>
        </p:nvSpPr>
        <p:spPr>
          <a:xfrm>
            <a:off x="0" y="160237"/>
            <a:ext cx="5589270" cy="923330"/>
          </a:xfrm>
          <a:prstGeom prst="rect">
            <a:avLst/>
          </a:prstGeom>
          <a:noFill/>
        </p:spPr>
        <p:txBody>
          <a:bodyPr wrap="square" rtlCol="0">
            <a:spAutoFit/>
          </a:bodyPr>
          <a:lstStyle/>
          <a:p>
            <a:r>
              <a:rPr lang="en-GB" b="1" dirty="0"/>
              <a:t>Christianity Homework 6: Key words</a:t>
            </a:r>
          </a:p>
          <a:p>
            <a:endParaRPr lang="en-GB" dirty="0"/>
          </a:p>
          <a:p>
            <a:r>
              <a:rPr lang="en-GB" dirty="0"/>
              <a:t>Due:</a:t>
            </a:r>
          </a:p>
        </p:txBody>
      </p:sp>
      <p:graphicFrame>
        <p:nvGraphicFramePr>
          <p:cNvPr id="2" name="Table 1">
            <a:extLst>
              <a:ext uri="{FF2B5EF4-FFF2-40B4-BE49-F238E27FC236}">
                <a16:creationId xmlns:a16="http://schemas.microsoft.com/office/drawing/2014/main" id="{B4F1F81A-E454-4B13-8E0B-F61B43905F96}"/>
              </a:ext>
            </a:extLst>
          </p:cNvPr>
          <p:cNvGraphicFramePr>
            <a:graphicFrameLocks noGrp="1"/>
          </p:cNvGraphicFramePr>
          <p:nvPr>
            <p:extLst>
              <p:ext uri="{D42A27DB-BD31-4B8C-83A1-F6EECF244321}">
                <p14:modId xmlns:p14="http://schemas.microsoft.com/office/powerpoint/2010/main" val="1030898851"/>
              </p:ext>
            </p:extLst>
          </p:nvPr>
        </p:nvGraphicFramePr>
        <p:xfrm>
          <a:off x="-1" y="1657349"/>
          <a:ext cx="3400411" cy="8088410"/>
        </p:xfrm>
        <a:graphic>
          <a:graphicData uri="http://schemas.openxmlformats.org/drawingml/2006/table">
            <a:tbl>
              <a:tblPr firstRow="1" bandRow="1">
                <a:tableStyleId>{5940675A-B579-460E-94D1-54222C63F5DA}</a:tableStyleId>
              </a:tblPr>
              <a:tblGrid>
                <a:gridCol w="333925">
                  <a:extLst>
                    <a:ext uri="{9D8B030D-6E8A-4147-A177-3AD203B41FA5}">
                      <a16:colId xmlns:a16="http://schemas.microsoft.com/office/drawing/2014/main" val="2529784942"/>
                    </a:ext>
                  </a:extLst>
                </a:gridCol>
                <a:gridCol w="702297">
                  <a:extLst>
                    <a:ext uri="{9D8B030D-6E8A-4147-A177-3AD203B41FA5}">
                      <a16:colId xmlns:a16="http://schemas.microsoft.com/office/drawing/2014/main" val="1911204263"/>
                    </a:ext>
                  </a:extLst>
                </a:gridCol>
                <a:gridCol w="2364189">
                  <a:extLst>
                    <a:ext uri="{9D8B030D-6E8A-4147-A177-3AD203B41FA5}">
                      <a16:colId xmlns:a16="http://schemas.microsoft.com/office/drawing/2014/main" val="2294375989"/>
                    </a:ext>
                  </a:extLst>
                </a:gridCol>
              </a:tblGrid>
              <a:tr h="728666">
                <a:tc>
                  <a:txBody>
                    <a:bodyPr/>
                    <a:lstStyle/>
                    <a:p>
                      <a:pPr algn="ctr"/>
                      <a:r>
                        <a:rPr lang="en-GB" b="1" dirty="0"/>
                        <a:t>11</a:t>
                      </a:r>
                    </a:p>
                  </a:txBody>
                  <a:tcPr>
                    <a:solidFill>
                      <a:srgbClr val="F8CBAD"/>
                    </a:solidFill>
                  </a:tcPr>
                </a:tc>
                <a:tc>
                  <a:txBody>
                    <a:bodyPr/>
                    <a:lstStyle/>
                    <a:p>
                      <a:pPr algn="ctr"/>
                      <a:endParaRPr lang="en-GB" sz="1200" b="1" dirty="0"/>
                    </a:p>
                    <a:p>
                      <a:pPr algn="ctr"/>
                      <a:r>
                        <a:rPr lang="en-GB" sz="1200" b="1" dirty="0"/>
                        <a:t>Resurrection</a:t>
                      </a:r>
                    </a:p>
                  </a:txBody>
                  <a:tcPr/>
                </a:tc>
                <a:tc>
                  <a:txBody>
                    <a:bodyPr/>
                    <a:lstStyle/>
                    <a:p>
                      <a:endParaRPr lang="en-GB" sz="1200" dirty="0"/>
                    </a:p>
                    <a:p>
                      <a:r>
                        <a:rPr lang="en-GB" sz="1200" dirty="0"/>
                        <a:t>The Christian belief that Jesus rose from the dead.</a:t>
                      </a:r>
                    </a:p>
                  </a:txBody>
                  <a:tcPr/>
                </a:tc>
                <a:extLst>
                  <a:ext uri="{0D108BD9-81ED-4DB2-BD59-A6C34878D82A}">
                    <a16:rowId xmlns:a16="http://schemas.microsoft.com/office/drawing/2014/main" val="742228504"/>
                  </a:ext>
                </a:extLst>
              </a:tr>
              <a:tr h="728666">
                <a:tc>
                  <a:txBody>
                    <a:bodyPr/>
                    <a:lstStyle/>
                    <a:p>
                      <a:pPr algn="ctr"/>
                      <a:r>
                        <a:rPr lang="en-GB" b="1" dirty="0"/>
                        <a:t>12</a:t>
                      </a:r>
                    </a:p>
                  </a:txBody>
                  <a:tcPr>
                    <a:solidFill>
                      <a:srgbClr val="F8CBAD"/>
                    </a:solidFill>
                  </a:tcPr>
                </a:tc>
                <a:tc>
                  <a:txBody>
                    <a:bodyPr/>
                    <a:lstStyle/>
                    <a:p>
                      <a:pPr algn="ctr"/>
                      <a:endParaRPr lang="en-GB" sz="1200" b="1" dirty="0"/>
                    </a:p>
                    <a:p>
                      <a:pPr algn="ctr"/>
                      <a:r>
                        <a:rPr lang="en-GB" sz="1200" b="1" dirty="0"/>
                        <a:t>Ascension</a:t>
                      </a:r>
                    </a:p>
                  </a:txBody>
                  <a:tcPr/>
                </a:tc>
                <a:tc>
                  <a:txBody>
                    <a:bodyPr/>
                    <a:lstStyle/>
                    <a:p>
                      <a:r>
                        <a:rPr lang="en-GB" sz="1200" b="0" i="0" kern="1200" dirty="0">
                          <a:solidFill>
                            <a:schemeClr val="tx1"/>
                          </a:solidFill>
                          <a:effectLst/>
                          <a:latin typeface="+mn-lt"/>
                          <a:ea typeface="+mn-ea"/>
                          <a:cs typeface="+mn-cs"/>
                        </a:rPr>
                        <a:t>The ascent of Jesus Christ into heaven on the 40th day after his Resurrection.</a:t>
                      </a:r>
                      <a:endParaRPr lang="en-GB" sz="1200" dirty="0"/>
                    </a:p>
                  </a:txBody>
                  <a:tcPr/>
                </a:tc>
                <a:extLst>
                  <a:ext uri="{0D108BD9-81ED-4DB2-BD59-A6C34878D82A}">
                    <a16:rowId xmlns:a16="http://schemas.microsoft.com/office/drawing/2014/main" val="2391086948"/>
                  </a:ext>
                </a:extLst>
              </a:tr>
              <a:tr h="728666">
                <a:tc>
                  <a:txBody>
                    <a:bodyPr/>
                    <a:lstStyle/>
                    <a:p>
                      <a:pPr algn="ctr"/>
                      <a:r>
                        <a:rPr lang="en-GB" b="1" dirty="0"/>
                        <a:t>13</a:t>
                      </a:r>
                    </a:p>
                  </a:txBody>
                  <a:tcPr>
                    <a:solidFill>
                      <a:srgbClr val="F8CBAD"/>
                    </a:solidFill>
                  </a:tcPr>
                </a:tc>
                <a:tc>
                  <a:txBody>
                    <a:bodyPr/>
                    <a:lstStyle/>
                    <a:p>
                      <a:pPr algn="ctr"/>
                      <a:r>
                        <a:rPr lang="en-GB" sz="1200" b="1" dirty="0"/>
                        <a:t>Nicene Creed</a:t>
                      </a:r>
                    </a:p>
                  </a:txBody>
                  <a:tcPr/>
                </a:tc>
                <a:tc>
                  <a:txBody>
                    <a:bodyPr/>
                    <a:lstStyle/>
                    <a:p>
                      <a:endParaRPr lang="en-GB" sz="1200" dirty="0"/>
                    </a:p>
                    <a:p>
                      <a:r>
                        <a:rPr lang="en-GB" sz="1200" dirty="0"/>
                        <a:t>A statement of Christian beliefs.</a:t>
                      </a:r>
                    </a:p>
                  </a:txBody>
                  <a:tcPr/>
                </a:tc>
                <a:extLst>
                  <a:ext uri="{0D108BD9-81ED-4DB2-BD59-A6C34878D82A}">
                    <a16:rowId xmlns:a16="http://schemas.microsoft.com/office/drawing/2014/main" val="1934442728"/>
                  </a:ext>
                </a:extLst>
              </a:tr>
              <a:tr h="728666">
                <a:tc>
                  <a:txBody>
                    <a:bodyPr/>
                    <a:lstStyle/>
                    <a:p>
                      <a:pPr algn="ctr"/>
                      <a:r>
                        <a:rPr lang="en-GB" b="1" dirty="0"/>
                        <a:t>14</a:t>
                      </a:r>
                    </a:p>
                  </a:txBody>
                  <a:tcPr>
                    <a:solidFill>
                      <a:srgbClr val="F8CBAD"/>
                    </a:solidFill>
                  </a:tcPr>
                </a:tc>
                <a:tc>
                  <a:txBody>
                    <a:bodyPr/>
                    <a:lstStyle/>
                    <a:p>
                      <a:pPr algn="ctr"/>
                      <a:endParaRPr lang="en-GB" sz="1200" b="1" dirty="0"/>
                    </a:p>
                    <a:p>
                      <a:pPr algn="ctr"/>
                      <a:r>
                        <a:rPr lang="en-GB" sz="1200" b="1" dirty="0"/>
                        <a:t>Trinity</a:t>
                      </a:r>
                    </a:p>
                  </a:txBody>
                  <a:tcPr/>
                </a:tc>
                <a:tc>
                  <a:txBody>
                    <a:bodyPr/>
                    <a:lstStyle/>
                    <a:p>
                      <a:r>
                        <a:rPr lang="en-GB" sz="1200" dirty="0"/>
                        <a:t>The three persons of the Christian godhead;  Father, Son and Holy Spirit.</a:t>
                      </a:r>
                    </a:p>
                  </a:txBody>
                  <a:tcPr/>
                </a:tc>
                <a:extLst>
                  <a:ext uri="{0D108BD9-81ED-4DB2-BD59-A6C34878D82A}">
                    <a16:rowId xmlns:a16="http://schemas.microsoft.com/office/drawing/2014/main" val="1034553483"/>
                  </a:ext>
                </a:extLst>
              </a:tr>
              <a:tr h="728666">
                <a:tc>
                  <a:txBody>
                    <a:bodyPr/>
                    <a:lstStyle/>
                    <a:p>
                      <a:pPr algn="ctr"/>
                      <a:r>
                        <a:rPr lang="en-GB" b="1" dirty="0"/>
                        <a:t>15</a:t>
                      </a:r>
                    </a:p>
                  </a:txBody>
                  <a:tcPr>
                    <a:solidFill>
                      <a:srgbClr val="F8CBAD"/>
                    </a:solidFill>
                  </a:tcPr>
                </a:tc>
                <a:tc>
                  <a:txBody>
                    <a:bodyPr/>
                    <a:lstStyle/>
                    <a:p>
                      <a:pPr algn="ctr"/>
                      <a:endParaRPr lang="en-GB" sz="1200" b="1" dirty="0"/>
                    </a:p>
                    <a:p>
                      <a:pPr algn="ctr"/>
                      <a:r>
                        <a:rPr lang="en-GB" sz="1200" b="1" dirty="0"/>
                        <a:t>Original Sin</a:t>
                      </a:r>
                    </a:p>
                  </a:txBody>
                  <a:tcPr/>
                </a:tc>
                <a:tc>
                  <a:txBody>
                    <a:bodyPr/>
                    <a:lstStyle/>
                    <a:p>
                      <a:r>
                        <a:rPr lang="en-GB" sz="1200" dirty="0"/>
                        <a:t>The evil within all human beings, inherited from Adam and Eve. </a:t>
                      </a:r>
                    </a:p>
                  </a:txBody>
                  <a:tcPr/>
                </a:tc>
                <a:extLst>
                  <a:ext uri="{0D108BD9-81ED-4DB2-BD59-A6C34878D82A}">
                    <a16:rowId xmlns:a16="http://schemas.microsoft.com/office/drawing/2014/main" val="2818623847"/>
                  </a:ext>
                </a:extLst>
              </a:tr>
              <a:tr h="728666">
                <a:tc>
                  <a:txBody>
                    <a:bodyPr/>
                    <a:lstStyle/>
                    <a:p>
                      <a:pPr algn="ctr"/>
                      <a:r>
                        <a:rPr lang="en-GB" b="1" dirty="0"/>
                        <a:t>16</a:t>
                      </a:r>
                    </a:p>
                  </a:txBody>
                  <a:tcPr>
                    <a:solidFill>
                      <a:srgbClr val="F8CBAD"/>
                    </a:solidFill>
                  </a:tcPr>
                </a:tc>
                <a:tc>
                  <a:txBody>
                    <a:bodyPr/>
                    <a:lstStyle/>
                    <a:p>
                      <a:pPr algn="ctr"/>
                      <a:r>
                        <a:rPr lang="en-GB" sz="1200" b="1" dirty="0"/>
                        <a:t>Saint Augustine</a:t>
                      </a:r>
                    </a:p>
                  </a:txBody>
                  <a:tcPr/>
                </a:tc>
                <a:tc>
                  <a:txBody>
                    <a:bodyPr/>
                    <a:lstStyle/>
                    <a:p>
                      <a:r>
                        <a:rPr lang="en-GB" sz="1200" dirty="0"/>
                        <a:t>A Bishop who established the concept of Original Sin.</a:t>
                      </a:r>
                    </a:p>
                  </a:txBody>
                  <a:tcPr/>
                </a:tc>
                <a:extLst>
                  <a:ext uri="{0D108BD9-81ED-4DB2-BD59-A6C34878D82A}">
                    <a16:rowId xmlns:a16="http://schemas.microsoft.com/office/drawing/2014/main" val="2458687573"/>
                  </a:ext>
                </a:extLst>
              </a:tr>
              <a:tr h="1129541">
                <a:tc>
                  <a:txBody>
                    <a:bodyPr/>
                    <a:lstStyle/>
                    <a:p>
                      <a:pPr algn="ctr"/>
                      <a:r>
                        <a:rPr lang="en-GB" b="1" dirty="0"/>
                        <a:t>17</a:t>
                      </a:r>
                    </a:p>
                  </a:txBody>
                  <a:tcPr>
                    <a:solidFill>
                      <a:srgbClr val="F8CBAD"/>
                    </a:solidFill>
                  </a:tcPr>
                </a:tc>
                <a:tc>
                  <a:txBody>
                    <a:bodyPr/>
                    <a:lstStyle/>
                    <a:p>
                      <a:pPr algn="ctr"/>
                      <a:endParaRPr lang="en-GB" sz="1200" b="1" dirty="0"/>
                    </a:p>
                    <a:p>
                      <a:pPr algn="ctr"/>
                      <a:r>
                        <a:rPr lang="en-GB" sz="1200" b="1" dirty="0"/>
                        <a:t>Reformation</a:t>
                      </a:r>
                    </a:p>
                  </a:txBody>
                  <a:tcPr/>
                </a:tc>
                <a:tc>
                  <a:txBody>
                    <a:bodyPr/>
                    <a:lstStyle/>
                    <a:p>
                      <a:r>
                        <a:rPr lang="en-GB" sz="1200" b="0" i="0" kern="1200" dirty="0">
                          <a:solidFill>
                            <a:schemeClr val="tx1"/>
                          </a:solidFill>
                          <a:effectLst/>
                          <a:latin typeface="+mn-lt"/>
                          <a:ea typeface="+mn-ea"/>
                          <a:cs typeface="+mn-cs"/>
                        </a:rPr>
                        <a:t>A 16th-century movement for the reform of abuses in the Roman Church ending in the establishment of the Reformed and Protestant Churches.</a:t>
                      </a:r>
                      <a:endParaRPr lang="en-GB" sz="1200" dirty="0"/>
                    </a:p>
                  </a:txBody>
                  <a:tcPr/>
                </a:tc>
                <a:extLst>
                  <a:ext uri="{0D108BD9-81ED-4DB2-BD59-A6C34878D82A}">
                    <a16:rowId xmlns:a16="http://schemas.microsoft.com/office/drawing/2014/main" val="2671487076"/>
                  </a:ext>
                </a:extLst>
              </a:tr>
              <a:tr h="728666">
                <a:tc>
                  <a:txBody>
                    <a:bodyPr/>
                    <a:lstStyle/>
                    <a:p>
                      <a:pPr algn="ctr"/>
                      <a:r>
                        <a:rPr lang="en-GB" b="1" dirty="0"/>
                        <a:t>18</a:t>
                      </a:r>
                    </a:p>
                  </a:txBody>
                  <a:tcPr>
                    <a:solidFill>
                      <a:srgbClr val="F8CBAD"/>
                    </a:solidFill>
                  </a:tcPr>
                </a:tc>
                <a:tc>
                  <a:txBody>
                    <a:bodyPr/>
                    <a:lstStyle/>
                    <a:p>
                      <a:pPr algn="ctr"/>
                      <a:r>
                        <a:rPr lang="en-GB" sz="1200" b="1" dirty="0"/>
                        <a:t>Roman Catholic</a:t>
                      </a:r>
                    </a:p>
                  </a:txBody>
                  <a:tcPr/>
                </a:tc>
                <a:tc>
                  <a:txBody>
                    <a:bodyPr/>
                    <a:lstStyle/>
                    <a:p>
                      <a:r>
                        <a:rPr lang="en-GB" sz="1200" dirty="0"/>
                        <a:t>A branch of Christianity whose main source of authority is the Pope and the Bible.</a:t>
                      </a:r>
                    </a:p>
                  </a:txBody>
                  <a:tcPr/>
                </a:tc>
                <a:extLst>
                  <a:ext uri="{0D108BD9-81ED-4DB2-BD59-A6C34878D82A}">
                    <a16:rowId xmlns:a16="http://schemas.microsoft.com/office/drawing/2014/main" val="4094184042"/>
                  </a:ext>
                </a:extLst>
              </a:tr>
              <a:tr h="728666">
                <a:tc>
                  <a:txBody>
                    <a:bodyPr/>
                    <a:lstStyle/>
                    <a:p>
                      <a:pPr algn="ctr"/>
                      <a:r>
                        <a:rPr lang="en-GB" b="1" dirty="0"/>
                        <a:t>19</a:t>
                      </a:r>
                    </a:p>
                  </a:txBody>
                  <a:tcPr>
                    <a:solidFill>
                      <a:srgbClr val="F8CBAD"/>
                    </a:solidFill>
                  </a:tcPr>
                </a:tc>
                <a:tc>
                  <a:txBody>
                    <a:bodyPr/>
                    <a:lstStyle/>
                    <a:p>
                      <a:pPr algn="ctr"/>
                      <a:endParaRPr lang="en-GB" sz="1200" b="1" dirty="0"/>
                    </a:p>
                    <a:p>
                      <a:pPr algn="ctr"/>
                      <a:r>
                        <a:rPr lang="en-GB" sz="1200" b="1" dirty="0"/>
                        <a:t>Protestant</a:t>
                      </a:r>
                    </a:p>
                  </a:txBody>
                  <a:tcPr/>
                </a:tc>
                <a:tc>
                  <a:txBody>
                    <a:bodyPr/>
                    <a:lstStyle/>
                    <a:p>
                      <a:r>
                        <a:rPr lang="en-GB" sz="1200" dirty="0"/>
                        <a:t>A branch of Christianity whose main source of authority is the Bible.</a:t>
                      </a:r>
                    </a:p>
                  </a:txBody>
                  <a:tcPr/>
                </a:tc>
                <a:extLst>
                  <a:ext uri="{0D108BD9-81ED-4DB2-BD59-A6C34878D82A}">
                    <a16:rowId xmlns:a16="http://schemas.microsoft.com/office/drawing/2014/main" val="1262116023"/>
                  </a:ext>
                </a:extLst>
              </a:tr>
              <a:tr h="1129541">
                <a:tc>
                  <a:txBody>
                    <a:bodyPr/>
                    <a:lstStyle/>
                    <a:p>
                      <a:pPr algn="ctr"/>
                      <a:r>
                        <a:rPr lang="en-GB" b="1" dirty="0"/>
                        <a:t>20</a:t>
                      </a:r>
                    </a:p>
                  </a:txBody>
                  <a:tcPr>
                    <a:solidFill>
                      <a:srgbClr val="F8CBAD"/>
                    </a:solidFill>
                  </a:tcPr>
                </a:tc>
                <a:tc>
                  <a:txBody>
                    <a:bodyPr/>
                    <a:lstStyle/>
                    <a:p>
                      <a:pPr algn="ctr"/>
                      <a:endParaRPr lang="en-GB" sz="1200" b="1" dirty="0"/>
                    </a:p>
                    <a:p>
                      <a:pPr algn="ctr"/>
                      <a:r>
                        <a:rPr lang="en-GB" sz="1200" b="1" dirty="0"/>
                        <a:t>Evangelism</a:t>
                      </a:r>
                    </a:p>
                  </a:txBody>
                  <a:tcPr/>
                </a:tc>
                <a:tc>
                  <a:txBody>
                    <a:bodyPr/>
                    <a:lstStyle/>
                    <a:p>
                      <a:r>
                        <a:rPr lang="en-GB" sz="1200" b="0" i="0" kern="1200" dirty="0">
                          <a:solidFill>
                            <a:schemeClr val="tx1"/>
                          </a:solidFill>
                          <a:effectLst/>
                          <a:latin typeface="+mn-lt"/>
                          <a:ea typeface="+mn-ea"/>
                          <a:cs typeface="+mn-cs"/>
                        </a:rPr>
                        <a:t>Churches that stress the preaching of the gospel of Jesus Christ, personal conversion experiences and Scripture as the sole basis for faith.</a:t>
                      </a:r>
                      <a:endParaRPr lang="en-GB" sz="1200" dirty="0"/>
                    </a:p>
                  </a:txBody>
                  <a:tcPr/>
                </a:tc>
                <a:extLst>
                  <a:ext uri="{0D108BD9-81ED-4DB2-BD59-A6C34878D82A}">
                    <a16:rowId xmlns:a16="http://schemas.microsoft.com/office/drawing/2014/main" val="2262053390"/>
                  </a:ext>
                </a:extLst>
              </a:tr>
            </a:tbl>
          </a:graphicData>
        </a:graphic>
      </p:graphicFrame>
    </p:spTree>
    <p:extLst>
      <p:ext uri="{BB962C8B-B14F-4D97-AF65-F5344CB8AC3E}">
        <p14:creationId xmlns:p14="http://schemas.microsoft.com/office/powerpoint/2010/main" val="2453977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974E25-C406-432B-8AD0-45BBC41AE0B5}"/>
              </a:ext>
            </a:extLst>
          </p:cNvPr>
          <p:cNvSpPr txBox="1"/>
          <p:nvPr/>
        </p:nvSpPr>
        <p:spPr>
          <a:xfrm>
            <a:off x="0" y="160237"/>
            <a:ext cx="6747164" cy="1754326"/>
          </a:xfrm>
          <a:prstGeom prst="rect">
            <a:avLst/>
          </a:prstGeom>
          <a:noFill/>
        </p:spPr>
        <p:txBody>
          <a:bodyPr wrap="square" rtlCol="0">
            <a:spAutoFit/>
          </a:bodyPr>
          <a:lstStyle/>
          <a:p>
            <a:r>
              <a:rPr lang="en-GB" b="1" dirty="0"/>
              <a:t>Christianity Homework 7: Comprehension</a:t>
            </a:r>
          </a:p>
          <a:p>
            <a:r>
              <a:rPr lang="en-GB" sz="1800" dirty="0"/>
              <a:t>Complete</a:t>
            </a:r>
            <a:r>
              <a:rPr lang="en-GB" sz="1800" b="1" dirty="0"/>
              <a:t> all </a:t>
            </a:r>
            <a:r>
              <a:rPr lang="en-GB" sz="1800" dirty="0"/>
              <a:t>answers in the quiz. When all answers have been attempted, turn the page and mark your work. Be sure to add the correct answers if you did not get it first time round.</a:t>
            </a:r>
          </a:p>
          <a:p>
            <a:endParaRPr lang="en-GB" dirty="0"/>
          </a:p>
          <a:p>
            <a:r>
              <a:rPr lang="en-GB" dirty="0"/>
              <a:t>Due:</a:t>
            </a:r>
          </a:p>
        </p:txBody>
      </p:sp>
      <p:graphicFrame>
        <p:nvGraphicFramePr>
          <p:cNvPr id="5" name="Table 4">
            <a:extLst>
              <a:ext uri="{FF2B5EF4-FFF2-40B4-BE49-F238E27FC236}">
                <a16:creationId xmlns:a16="http://schemas.microsoft.com/office/drawing/2014/main" id="{FBF8A741-E4A9-416A-9393-D6DB10AE8944}"/>
              </a:ext>
            </a:extLst>
          </p:cNvPr>
          <p:cNvGraphicFramePr>
            <a:graphicFrameLocks noGrp="1"/>
          </p:cNvGraphicFramePr>
          <p:nvPr>
            <p:extLst>
              <p:ext uri="{D42A27DB-BD31-4B8C-83A1-F6EECF244321}">
                <p14:modId xmlns:p14="http://schemas.microsoft.com/office/powerpoint/2010/main" val="642822501"/>
              </p:ext>
            </p:extLst>
          </p:nvPr>
        </p:nvGraphicFramePr>
        <p:xfrm>
          <a:off x="184265" y="2125056"/>
          <a:ext cx="6378634" cy="7086600"/>
        </p:xfrm>
        <a:graphic>
          <a:graphicData uri="http://schemas.openxmlformats.org/drawingml/2006/table">
            <a:tbl>
              <a:tblPr firstRow="1" bandRow="1">
                <a:tableStyleId>{5C22544A-7EE6-4342-B048-85BDC9FD1C3A}</a:tableStyleId>
              </a:tblPr>
              <a:tblGrid>
                <a:gridCol w="1889761">
                  <a:extLst>
                    <a:ext uri="{9D8B030D-6E8A-4147-A177-3AD203B41FA5}">
                      <a16:colId xmlns:a16="http://schemas.microsoft.com/office/drawing/2014/main" val="19778384"/>
                    </a:ext>
                  </a:extLst>
                </a:gridCol>
                <a:gridCol w="4488873">
                  <a:extLst>
                    <a:ext uri="{9D8B030D-6E8A-4147-A177-3AD203B41FA5}">
                      <a16:colId xmlns:a16="http://schemas.microsoft.com/office/drawing/2014/main" val="446716376"/>
                    </a:ext>
                  </a:extLst>
                </a:gridCol>
              </a:tblGrid>
              <a:tr h="214977">
                <a:tc>
                  <a:txBody>
                    <a:bodyPr/>
                    <a:lstStyle/>
                    <a:p>
                      <a:r>
                        <a:rPr lang="en-GB" b="0" dirty="0">
                          <a:solidFill>
                            <a:schemeClr val="tx1"/>
                          </a:solidFill>
                        </a:rPr>
                        <a:t>What is Jesus’ birth known as?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Name the three parts of Jesus’ ministry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p>
                      <a:endParaRPr lang="en-GB" dirty="0">
                        <a:solidFill>
                          <a:schemeClr val="tx1"/>
                        </a:solidFill>
                      </a:endParaRP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Define ‘sermon’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p>
                      <a:endParaRPr lang="en-GB" dirty="0">
                        <a:solidFill>
                          <a:schemeClr val="tx1"/>
                        </a:solidFill>
                      </a:endParaRP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Sermon on the Mount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How many days after his crucifixion did Jesus resurrect?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Where was Jesus arrested?</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Which disciple betrayed Jesus?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What was discussed at the Council of Nicaea?</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What was the ascension?</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What happened on the Road to Emmaus?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31652635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974E25-C406-432B-8AD0-45BBC41AE0B5}"/>
              </a:ext>
            </a:extLst>
          </p:cNvPr>
          <p:cNvSpPr txBox="1"/>
          <p:nvPr/>
        </p:nvSpPr>
        <p:spPr>
          <a:xfrm>
            <a:off x="0" y="160237"/>
            <a:ext cx="6747164" cy="923330"/>
          </a:xfrm>
          <a:prstGeom prst="rect">
            <a:avLst/>
          </a:prstGeom>
          <a:noFill/>
        </p:spPr>
        <p:txBody>
          <a:bodyPr wrap="square" rtlCol="0">
            <a:spAutoFit/>
          </a:bodyPr>
          <a:lstStyle/>
          <a:p>
            <a:r>
              <a:rPr lang="en-GB" sz="1800" b="1" dirty="0"/>
              <a:t>Answers:</a:t>
            </a:r>
          </a:p>
          <a:p>
            <a:r>
              <a:rPr lang="en-GB" sz="1800" dirty="0"/>
              <a:t>Use green pen to correct and mark your answers</a:t>
            </a:r>
            <a:endParaRPr lang="en-GB" dirty="0"/>
          </a:p>
          <a:p>
            <a:endParaRPr lang="en-GB" dirty="0"/>
          </a:p>
        </p:txBody>
      </p:sp>
      <p:graphicFrame>
        <p:nvGraphicFramePr>
          <p:cNvPr id="5" name="Table 4">
            <a:extLst>
              <a:ext uri="{FF2B5EF4-FFF2-40B4-BE49-F238E27FC236}">
                <a16:creationId xmlns:a16="http://schemas.microsoft.com/office/drawing/2014/main" id="{FBF8A741-E4A9-416A-9393-D6DB10AE8944}"/>
              </a:ext>
            </a:extLst>
          </p:cNvPr>
          <p:cNvGraphicFramePr>
            <a:graphicFrameLocks noGrp="1"/>
          </p:cNvGraphicFramePr>
          <p:nvPr>
            <p:extLst>
              <p:ext uri="{D42A27DB-BD31-4B8C-83A1-F6EECF244321}">
                <p14:modId xmlns:p14="http://schemas.microsoft.com/office/powerpoint/2010/main" val="2105056312"/>
              </p:ext>
            </p:extLst>
          </p:nvPr>
        </p:nvGraphicFramePr>
        <p:xfrm>
          <a:off x="184265" y="1188027"/>
          <a:ext cx="6378634" cy="7086600"/>
        </p:xfrm>
        <a:graphic>
          <a:graphicData uri="http://schemas.openxmlformats.org/drawingml/2006/table">
            <a:tbl>
              <a:tblPr firstRow="1" bandRow="1">
                <a:tableStyleId>{5C22544A-7EE6-4342-B048-85BDC9FD1C3A}</a:tableStyleId>
              </a:tblPr>
              <a:tblGrid>
                <a:gridCol w="1889761">
                  <a:extLst>
                    <a:ext uri="{9D8B030D-6E8A-4147-A177-3AD203B41FA5}">
                      <a16:colId xmlns:a16="http://schemas.microsoft.com/office/drawing/2014/main" val="19778384"/>
                    </a:ext>
                  </a:extLst>
                </a:gridCol>
                <a:gridCol w="4488873">
                  <a:extLst>
                    <a:ext uri="{9D8B030D-6E8A-4147-A177-3AD203B41FA5}">
                      <a16:colId xmlns:a16="http://schemas.microsoft.com/office/drawing/2014/main" val="446716376"/>
                    </a:ext>
                  </a:extLst>
                </a:gridCol>
              </a:tblGrid>
              <a:tr h="214977">
                <a:tc>
                  <a:txBody>
                    <a:bodyPr/>
                    <a:lstStyle/>
                    <a:p>
                      <a:r>
                        <a:rPr lang="en-GB" b="0" dirty="0">
                          <a:solidFill>
                            <a:schemeClr val="tx1"/>
                          </a:solidFill>
                        </a:rPr>
                        <a:t>What is Jesus’ birth known as?</a:t>
                      </a:r>
                    </a:p>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Nativity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9398792"/>
                  </a:ext>
                </a:extLst>
              </a:tr>
              <a:tr h="370840">
                <a:tc>
                  <a:txBody>
                    <a:bodyPr/>
                    <a:lstStyle/>
                    <a:p>
                      <a:r>
                        <a:rPr lang="en-GB" dirty="0">
                          <a:solidFill>
                            <a:schemeClr val="tx1"/>
                          </a:solidFill>
                        </a:rPr>
                        <a:t>Name the three parts of Jesus’ ministry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Teachings</a:t>
                      </a:r>
                    </a:p>
                    <a:p>
                      <a:r>
                        <a:rPr lang="en-GB" dirty="0">
                          <a:solidFill>
                            <a:schemeClr val="tx1"/>
                          </a:solidFill>
                        </a:rPr>
                        <a:t>Actions</a:t>
                      </a:r>
                    </a:p>
                    <a:p>
                      <a:r>
                        <a:rPr lang="en-GB" dirty="0">
                          <a:solidFill>
                            <a:schemeClr val="tx1"/>
                          </a:solidFill>
                        </a:rPr>
                        <a:t>Miracles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3090941"/>
                  </a:ext>
                </a:extLst>
              </a:tr>
              <a:tr h="370840">
                <a:tc>
                  <a:txBody>
                    <a:bodyPr/>
                    <a:lstStyle/>
                    <a:p>
                      <a:r>
                        <a:rPr lang="en-GB" dirty="0">
                          <a:solidFill>
                            <a:schemeClr val="tx1"/>
                          </a:solidFill>
                        </a:rPr>
                        <a:t>Define ‘sermon’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A talk on a religious or moral subject</a:t>
                      </a:r>
                    </a:p>
                    <a:p>
                      <a:endParaRPr lang="en-GB" dirty="0">
                        <a:solidFill>
                          <a:schemeClr val="tx1"/>
                        </a:solidFill>
                      </a:endParaRP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335167"/>
                  </a:ext>
                </a:extLst>
              </a:tr>
              <a:tr h="370840">
                <a:tc>
                  <a:txBody>
                    <a:bodyPr/>
                    <a:lstStyle/>
                    <a:p>
                      <a:r>
                        <a:rPr lang="en-GB" dirty="0">
                          <a:solidFill>
                            <a:schemeClr val="tx1"/>
                          </a:solidFill>
                        </a:rPr>
                        <a:t>What is the Sermon on the Mount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Information given by Jesus on how people should behave to be with God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03193"/>
                  </a:ext>
                </a:extLst>
              </a:tr>
              <a:tr h="370840">
                <a:tc>
                  <a:txBody>
                    <a:bodyPr/>
                    <a:lstStyle/>
                    <a:p>
                      <a:r>
                        <a:rPr lang="en-GB" dirty="0">
                          <a:solidFill>
                            <a:schemeClr val="tx1"/>
                          </a:solidFill>
                        </a:rPr>
                        <a:t>How many days after his crucifixion did Jesus resurrect?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3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98879"/>
                  </a:ext>
                </a:extLst>
              </a:tr>
              <a:tr h="370840">
                <a:tc>
                  <a:txBody>
                    <a:bodyPr/>
                    <a:lstStyle/>
                    <a:p>
                      <a:r>
                        <a:rPr lang="en-GB" dirty="0">
                          <a:solidFill>
                            <a:schemeClr val="tx1"/>
                          </a:solidFill>
                        </a:rPr>
                        <a:t>Where was Jesus arrested?</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Garden of Gethsemane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3108462"/>
                  </a:ext>
                </a:extLst>
              </a:tr>
              <a:tr h="370840">
                <a:tc>
                  <a:txBody>
                    <a:bodyPr/>
                    <a:lstStyle/>
                    <a:p>
                      <a:r>
                        <a:rPr lang="en-GB" dirty="0">
                          <a:solidFill>
                            <a:schemeClr val="tx1"/>
                          </a:solidFill>
                        </a:rPr>
                        <a:t>Which disciple betrayed Jesus?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Judas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0832181"/>
                  </a:ext>
                </a:extLst>
              </a:tr>
              <a:tr h="370840">
                <a:tc>
                  <a:txBody>
                    <a:bodyPr/>
                    <a:lstStyle/>
                    <a:p>
                      <a:r>
                        <a:rPr lang="en-GB" dirty="0">
                          <a:solidFill>
                            <a:schemeClr val="tx1"/>
                          </a:solidFill>
                        </a:rPr>
                        <a:t>What was discussed at the Council of Nicaea?</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The relationship between God and Jesus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029995"/>
                  </a:ext>
                </a:extLst>
              </a:tr>
              <a:tr h="370840">
                <a:tc>
                  <a:txBody>
                    <a:bodyPr/>
                    <a:lstStyle/>
                    <a:p>
                      <a:r>
                        <a:rPr lang="en-GB" dirty="0">
                          <a:solidFill>
                            <a:schemeClr val="tx1"/>
                          </a:solidFill>
                        </a:rPr>
                        <a:t>What was the ascension?</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When Jesus rose straight to Heaven 40 days after his resurrection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347029"/>
                  </a:ext>
                </a:extLst>
              </a:tr>
              <a:tr h="370840">
                <a:tc>
                  <a:txBody>
                    <a:bodyPr/>
                    <a:lstStyle/>
                    <a:p>
                      <a:r>
                        <a:rPr lang="en-GB" dirty="0">
                          <a:solidFill>
                            <a:schemeClr val="tx1"/>
                          </a:solidFill>
                        </a:rPr>
                        <a:t>What happened on the Road to Emmaus?</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a:solidFill>
                            <a:schemeClr val="tx1"/>
                          </a:solidFill>
                        </a:rPr>
                        <a:t>Two disciples walked alongside Jesus but did not recognise him until dinner when he broke the bread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5310094"/>
                  </a:ext>
                </a:extLst>
              </a:tr>
            </a:tbl>
          </a:graphicData>
        </a:graphic>
      </p:graphicFrame>
    </p:spTree>
    <p:extLst>
      <p:ext uri="{BB962C8B-B14F-4D97-AF65-F5344CB8AC3E}">
        <p14:creationId xmlns:p14="http://schemas.microsoft.com/office/powerpoint/2010/main" val="1437974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6CBA3CA-DEEA-4521-BDA7-D3D7AA00661E}"/>
              </a:ext>
            </a:extLst>
          </p:cNvPr>
          <p:cNvGraphicFramePr>
            <a:graphicFrameLocks noGrp="1"/>
          </p:cNvGraphicFramePr>
          <p:nvPr>
            <p:extLst>
              <p:ext uri="{D42A27DB-BD31-4B8C-83A1-F6EECF244321}">
                <p14:modId xmlns:p14="http://schemas.microsoft.com/office/powerpoint/2010/main" val="1281799047"/>
              </p:ext>
            </p:extLst>
          </p:nvPr>
        </p:nvGraphicFramePr>
        <p:xfrm>
          <a:off x="0" y="1234440"/>
          <a:ext cx="3418452" cy="7251700"/>
        </p:xfrm>
        <a:graphic>
          <a:graphicData uri="http://schemas.openxmlformats.org/drawingml/2006/table">
            <a:tbl>
              <a:tblPr firstRow="1" bandRow="1">
                <a:tableStyleId>{5940675A-B579-460E-94D1-54222C63F5DA}</a:tableStyleId>
              </a:tblPr>
              <a:tblGrid>
                <a:gridCol w="1709226">
                  <a:extLst>
                    <a:ext uri="{9D8B030D-6E8A-4147-A177-3AD203B41FA5}">
                      <a16:colId xmlns:a16="http://schemas.microsoft.com/office/drawing/2014/main" val="3517225369"/>
                    </a:ext>
                  </a:extLst>
                </a:gridCol>
                <a:gridCol w="1709226">
                  <a:extLst>
                    <a:ext uri="{9D8B030D-6E8A-4147-A177-3AD203B41FA5}">
                      <a16:colId xmlns:a16="http://schemas.microsoft.com/office/drawing/2014/main" val="2904149207"/>
                    </a:ext>
                  </a:extLst>
                </a:gridCol>
              </a:tblGrid>
              <a:tr h="370840">
                <a:tc>
                  <a:txBody>
                    <a:bodyPr/>
                    <a:lstStyle/>
                    <a:p>
                      <a:r>
                        <a:rPr lang="en-GB" dirty="0"/>
                        <a:t>Questions</a:t>
                      </a:r>
                    </a:p>
                  </a:txBody>
                  <a:tcPr/>
                </a:tc>
                <a:tc>
                  <a:txBody>
                    <a:bodyPr/>
                    <a:lstStyle/>
                    <a:p>
                      <a:r>
                        <a:rPr lang="en-GB" dirty="0"/>
                        <a:t>Answers</a:t>
                      </a:r>
                    </a:p>
                  </a:txBody>
                  <a:tcPr/>
                </a:tc>
                <a:extLst>
                  <a:ext uri="{0D108BD9-81ED-4DB2-BD59-A6C34878D82A}">
                    <a16:rowId xmlns:a16="http://schemas.microsoft.com/office/drawing/2014/main" val="1068637445"/>
                  </a:ext>
                </a:extLst>
              </a:tr>
              <a:tr h="370840">
                <a:tc>
                  <a:txBody>
                    <a:bodyPr/>
                    <a:lstStyle/>
                    <a:p>
                      <a:r>
                        <a:rPr lang="en-GB" dirty="0"/>
                        <a:t>What was decided at the Council of Nicaea?</a:t>
                      </a:r>
                    </a:p>
                  </a:txBody>
                  <a:tcPr/>
                </a:tc>
                <a:tc>
                  <a:txBody>
                    <a:bodyPr/>
                    <a:lstStyle/>
                    <a:p>
                      <a:r>
                        <a:rPr lang="en-GB" dirty="0"/>
                        <a:t>That Jesus was God.</a:t>
                      </a:r>
                    </a:p>
                  </a:txBody>
                  <a:tcPr/>
                </a:tc>
                <a:extLst>
                  <a:ext uri="{0D108BD9-81ED-4DB2-BD59-A6C34878D82A}">
                    <a16:rowId xmlns:a16="http://schemas.microsoft.com/office/drawing/2014/main" val="1436673573"/>
                  </a:ext>
                </a:extLst>
              </a:tr>
              <a:tr h="370840">
                <a:tc>
                  <a:txBody>
                    <a:bodyPr/>
                    <a:lstStyle/>
                    <a:p>
                      <a:r>
                        <a:rPr lang="en-GB" dirty="0"/>
                        <a:t>What are the three parts of Trinity.</a:t>
                      </a:r>
                    </a:p>
                    <a:p>
                      <a:endParaRPr lang="en-GB" dirty="0"/>
                    </a:p>
                  </a:txBody>
                  <a:tcPr/>
                </a:tc>
                <a:tc>
                  <a:txBody>
                    <a:bodyPr/>
                    <a:lstStyle/>
                    <a:p>
                      <a:r>
                        <a:rPr lang="en-GB" dirty="0"/>
                        <a:t>Father</a:t>
                      </a:r>
                    </a:p>
                    <a:p>
                      <a:r>
                        <a:rPr lang="en-GB" dirty="0"/>
                        <a:t>Son</a:t>
                      </a:r>
                    </a:p>
                    <a:p>
                      <a:r>
                        <a:rPr lang="en-GB" dirty="0"/>
                        <a:t>Holy Spirit</a:t>
                      </a:r>
                    </a:p>
                  </a:txBody>
                  <a:tcPr/>
                </a:tc>
                <a:extLst>
                  <a:ext uri="{0D108BD9-81ED-4DB2-BD59-A6C34878D82A}">
                    <a16:rowId xmlns:a16="http://schemas.microsoft.com/office/drawing/2014/main" val="3360547435"/>
                  </a:ext>
                </a:extLst>
              </a:tr>
              <a:tr h="370840">
                <a:tc>
                  <a:txBody>
                    <a:bodyPr/>
                    <a:lstStyle/>
                    <a:p>
                      <a:r>
                        <a:rPr lang="en-GB" dirty="0"/>
                        <a:t>Which emperor converted to Christianity at this time?</a:t>
                      </a:r>
                    </a:p>
                  </a:txBody>
                  <a:tcPr/>
                </a:tc>
                <a:tc>
                  <a:txBody>
                    <a:bodyPr/>
                    <a:lstStyle/>
                    <a:p>
                      <a:r>
                        <a:rPr lang="en-GB" dirty="0"/>
                        <a:t>Constantine </a:t>
                      </a:r>
                    </a:p>
                  </a:txBody>
                  <a:tcPr/>
                </a:tc>
                <a:extLst>
                  <a:ext uri="{0D108BD9-81ED-4DB2-BD59-A6C34878D82A}">
                    <a16:rowId xmlns:a16="http://schemas.microsoft.com/office/drawing/2014/main" val="2622385368"/>
                  </a:ext>
                </a:extLst>
              </a:tr>
              <a:tr h="370840">
                <a:tc>
                  <a:txBody>
                    <a:bodyPr/>
                    <a:lstStyle/>
                    <a:p>
                      <a:r>
                        <a:rPr lang="en-GB" dirty="0"/>
                        <a:t>What is Original Sin?</a:t>
                      </a:r>
                    </a:p>
                  </a:txBody>
                  <a:tcPr/>
                </a:tc>
                <a:tc>
                  <a:txBody>
                    <a:bodyPr/>
                    <a:lstStyle/>
                    <a:p>
                      <a:r>
                        <a:rPr lang="en-GB" dirty="0"/>
                        <a:t>The first sin- Adam and Eve eating from the Tree of Knowledge</a:t>
                      </a:r>
                    </a:p>
                  </a:txBody>
                  <a:tcPr/>
                </a:tc>
                <a:extLst>
                  <a:ext uri="{0D108BD9-81ED-4DB2-BD59-A6C34878D82A}">
                    <a16:rowId xmlns:a16="http://schemas.microsoft.com/office/drawing/2014/main" val="4039000645"/>
                  </a:ext>
                </a:extLst>
              </a:tr>
              <a:tr h="370840">
                <a:tc>
                  <a:txBody>
                    <a:bodyPr/>
                    <a:lstStyle/>
                    <a:p>
                      <a:r>
                        <a:rPr lang="en-GB" dirty="0"/>
                        <a:t>Define sin</a:t>
                      </a:r>
                    </a:p>
                  </a:txBody>
                  <a:tcPr/>
                </a:tc>
                <a:tc>
                  <a:txBody>
                    <a:bodyPr/>
                    <a:lstStyle/>
                    <a:p>
                      <a:r>
                        <a:rPr lang="en-GB" dirty="0"/>
                        <a:t>An immoral act that goes against God.</a:t>
                      </a:r>
                    </a:p>
                  </a:txBody>
                  <a:tcPr/>
                </a:tc>
                <a:extLst>
                  <a:ext uri="{0D108BD9-81ED-4DB2-BD59-A6C34878D82A}">
                    <a16:rowId xmlns:a16="http://schemas.microsoft.com/office/drawing/2014/main" val="1387977963"/>
                  </a:ext>
                </a:extLst>
              </a:tr>
              <a:tr h="370840">
                <a:tc>
                  <a:txBody>
                    <a:bodyPr/>
                    <a:lstStyle/>
                    <a:p>
                      <a:r>
                        <a:rPr lang="en-GB" dirty="0"/>
                        <a:t>Why did St Augustine come up with the idea of original sin?</a:t>
                      </a:r>
                    </a:p>
                  </a:txBody>
                  <a:tcPr/>
                </a:tc>
                <a:tc>
                  <a:txBody>
                    <a:bodyPr/>
                    <a:lstStyle/>
                    <a:p>
                      <a:r>
                        <a:rPr lang="en-GB" dirty="0"/>
                        <a:t>To explain why suffering happens.</a:t>
                      </a:r>
                    </a:p>
                  </a:txBody>
                  <a:tcPr/>
                </a:tc>
                <a:extLst>
                  <a:ext uri="{0D108BD9-81ED-4DB2-BD59-A6C34878D82A}">
                    <a16:rowId xmlns:a16="http://schemas.microsoft.com/office/drawing/2014/main" val="627626058"/>
                  </a:ext>
                </a:extLst>
              </a:tr>
              <a:tr h="370840">
                <a:tc>
                  <a:txBody>
                    <a:bodyPr/>
                    <a:lstStyle/>
                    <a:p>
                      <a:r>
                        <a:rPr lang="en-GB" dirty="0"/>
                        <a:t>How do Christians get rid of Original Sin.</a:t>
                      </a:r>
                    </a:p>
                  </a:txBody>
                  <a:tcPr/>
                </a:tc>
                <a:tc>
                  <a:txBody>
                    <a:bodyPr/>
                    <a:lstStyle/>
                    <a:p>
                      <a:r>
                        <a:rPr lang="en-GB" dirty="0"/>
                        <a:t>Baptism.</a:t>
                      </a:r>
                    </a:p>
                  </a:txBody>
                  <a:tcPr/>
                </a:tc>
                <a:extLst>
                  <a:ext uri="{0D108BD9-81ED-4DB2-BD59-A6C34878D82A}">
                    <a16:rowId xmlns:a16="http://schemas.microsoft.com/office/drawing/2014/main" val="275106304"/>
                  </a:ext>
                </a:extLst>
              </a:tr>
              <a:tr h="370840">
                <a:tc>
                  <a:txBody>
                    <a:bodyPr/>
                    <a:lstStyle/>
                    <a:p>
                      <a:r>
                        <a:rPr lang="en-GB" dirty="0"/>
                        <a:t>Define denomination.</a:t>
                      </a:r>
                    </a:p>
                  </a:txBody>
                  <a:tcPr/>
                </a:tc>
                <a:tc>
                  <a:txBody>
                    <a:bodyPr/>
                    <a:lstStyle/>
                    <a:p>
                      <a:r>
                        <a:rPr lang="en-GB" dirty="0"/>
                        <a:t>A branch of Christianity.</a:t>
                      </a:r>
                    </a:p>
                  </a:txBody>
                  <a:tcPr/>
                </a:tc>
                <a:extLst>
                  <a:ext uri="{0D108BD9-81ED-4DB2-BD59-A6C34878D82A}">
                    <a16:rowId xmlns:a16="http://schemas.microsoft.com/office/drawing/2014/main" val="1846920724"/>
                  </a:ext>
                </a:extLst>
              </a:tr>
              <a:tr h="370840">
                <a:tc>
                  <a:txBody>
                    <a:bodyPr/>
                    <a:lstStyle/>
                    <a:p>
                      <a:r>
                        <a:rPr lang="en-GB" dirty="0"/>
                        <a:t>Who was Martin Luther.</a:t>
                      </a:r>
                    </a:p>
                  </a:txBody>
                  <a:tcPr/>
                </a:tc>
                <a:tc>
                  <a:txBody>
                    <a:bodyPr/>
                    <a:lstStyle/>
                    <a:p>
                      <a:r>
                        <a:rPr lang="en-GB" dirty="0"/>
                        <a:t>A German monk who challenged the Catholic church.</a:t>
                      </a:r>
                    </a:p>
                  </a:txBody>
                  <a:tcPr/>
                </a:tc>
                <a:extLst>
                  <a:ext uri="{0D108BD9-81ED-4DB2-BD59-A6C34878D82A}">
                    <a16:rowId xmlns:a16="http://schemas.microsoft.com/office/drawing/2014/main" val="2104320507"/>
                  </a:ext>
                </a:extLst>
              </a:tr>
              <a:tr h="370840">
                <a:tc>
                  <a:txBody>
                    <a:bodyPr/>
                    <a:lstStyle/>
                    <a:p>
                      <a:r>
                        <a:rPr lang="en-GB" dirty="0"/>
                        <a:t>Where is the life of Jesus recorded in the Bible?</a:t>
                      </a:r>
                    </a:p>
                  </a:txBody>
                  <a:tcPr/>
                </a:tc>
                <a:tc>
                  <a:txBody>
                    <a:bodyPr/>
                    <a:lstStyle/>
                    <a:p>
                      <a:r>
                        <a:rPr lang="en-GB" dirty="0"/>
                        <a:t>The Gospels (New Testament).</a:t>
                      </a:r>
                    </a:p>
                  </a:txBody>
                  <a:tcPr/>
                </a:tc>
                <a:extLst>
                  <a:ext uri="{0D108BD9-81ED-4DB2-BD59-A6C34878D82A}">
                    <a16:rowId xmlns:a16="http://schemas.microsoft.com/office/drawing/2014/main" val="1896984894"/>
                  </a:ext>
                </a:extLst>
              </a:tr>
            </a:tbl>
          </a:graphicData>
        </a:graphic>
      </p:graphicFrame>
      <p:sp>
        <p:nvSpPr>
          <p:cNvPr id="7" name="TextBox 6">
            <a:extLst>
              <a:ext uri="{FF2B5EF4-FFF2-40B4-BE49-F238E27FC236}">
                <a16:creationId xmlns:a16="http://schemas.microsoft.com/office/drawing/2014/main" id="{93DCC98D-118C-4FC0-BDDF-975099E81EAA}"/>
              </a:ext>
            </a:extLst>
          </p:cNvPr>
          <p:cNvSpPr txBox="1"/>
          <p:nvPr/>
        </p:nvSpPr>
        <p:spPr>
          <a:xfrm>
            <a:off x="-1" y="160237"/>
            <a:ext cx="6670623" cy="923330"/>
          </a:xfrm>
          <a:prstGeom prst="rect">
            <a:avLst/>
          </a:prstGeom>
          <a:noFill/>
        </p:spPr>
        <p:txBody>
          <a:bodyPr wrap="square" rtlCol="0">
            <a:spAutoFit/>
          </a:bodyPr>
          <a:lstStyle/>
          <a:p>
            <a:r>
              <a:rPr lang="en-GB" b="1" dirty="0"/>
              <a:t>Christianity Homework 8: Knowledge Outcomes</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3439550" y="1722569"/>
            <a:ext cx="3231073" cy="4678525"/>
          </a:xfrm>
          <a:prstGeom prst="rect">
            <a:avLst/>
          </a:prstGeom>
          <a:noFill/>
        </p:spPr>
        <p:txBody>
          <a:bodyPr wrap="square" rtlCol="0">
            <a:spAutoFit/>
          </a:bodyPr>
          <a:lstStyle/>
          <a:p>
            <a:r>
              <a:rPr lang="en-GB" sz="1400" dirty="0"/>
              <a:t>Task: Use look, cover, write, check for these 10 knowledge outcomes.</a:t>
            </a:r>
          </a:p>
          <a:p>
            <a:pPr>
              <a:lnSpc>
                <a:spcPct val="107000"/>
              </a:lnSpc>
              <a:spcAft>
                <a:spcPts val="0"/>
              </a:spcAf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through all 10 questions and answers.</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Cover up the answers and answer the questions.</a:t>
            </a: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Calibri" panose="020F0502020204030204" pitchFamily="34" charset="0"/>
                <a:cs typeface="Times New Roman" panose="02020603050405020304" pitchFamily="18" charset="0"/>
              </a:rPr>
              <a:t>Uncover the answers and in green pen mark your work.</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Any that you got wrong, look back over the answers and repeat the process until you have 10/10.</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13723313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FEA441-6B37-4C46-AE44-5D7E4DC95FC6}"/>
              </a:ext>
            </a:extLst>
          </p:cNvPr>
          <p:cNvSpPr txBox="1"/>
          <p:nvPr/>
        </p:nvSpPr>
        <p:spPr>
          <a:xfrm>
            <a:off x="216408" y="118705"/>
            <a:ext cx="6489192" cy="9787295"/>
          </a:xfrm>
          <a:prstGeom prst="rect">
            <a:avLst/>
          </a:prstGeom>
          <a:noFill/>
        </p:spPr>
        <p:txBody>
          <a:bodyPr wrap="square">
            <a:spAutoFit/>
          </a:bodyPr>
          <a:lstStyle/>
          <a:p>
            <a:r>
              <a:rPr lang="en-GB" sz="1200" b="1" i="0" dirty="0">
                <a:effectLst/>
              </a:rPr>
              <a:t>Christianity Homework 9: Article / Writin</a:t>
            </a:r>
            <a:r>
              <a:rPr lang="en-GB" sz="1200" b="1" dirty="0"/>
              <a:t>g Task</a:t>
            </a:r>
            <a:endParaRPr lang="en-GB" sz="1200" b="1" i="0" dirty="0">
              <a:effectLst/>
            </a:endParaRPr>
          </a:p>
          <a:p>
            <a:endParaRPr lang="en-GB" sz="1200" dirty="0"/>
          </a:p>
          <a:p>
            <a:r>
              <a:rPr lang="en-GB" sz="1200" b="1" i="0" dirty="0">
                <a:effectLst/>
              </a:rPr>
              <a:t>TASK</a:t>
            </a:r>
            <a:r>
              <a:rPr lang="en-GB" sz="1200" b="0" i="0" dirty="0">
                <a:effectLst/>
              </a:rPr>
              <a:t>:  Read the article on how the current Pope (leader of the Catholic Church) is changing the Catholic Church.  Then write one PEE paragraph on the other side of the sheet answering the question:  Explain how Pope Francis is challenging the Catholic Church.</a:t>
            </a:r>
          </a:p>
          <a:p>
            <a:endParaRPr lang="en-GB" sz="1200" b="0" i="0" dirty="0">
              <a:effectLst/>
            </a:endParaRPr>
          </a:p>
          <a:p>
            <a:endParaRPr lang="en-GB" sz="1200" dirty="0"/>
          </a:p>
          <a:p>
            <a:r>
              <a:rPr lang="en-GB" sz="1200" b="0" i="0" dirty="0">
                <a:effectLst/>
              </a:rPr>
              <a:t>The first non-European pope in more than 1,200 years, Francis has differed significantly from </a:t>
            </a:r>
            <a:r>
              <a:rPr lang="en-GB" sz="1200" dirty="0"/>
              <a:t>those before him </a:t>
            </a:r>
            <a:r>
              <a:rPr lang="en-GB" sz="1200" b="0" i="0" dirty="0">
                <a:effectLst/>
              </a:rPr>
              <a:t>with his outspoken style and his approach to leading the Church. His comments on poverty, church reform, climate change and divorce have made headlines around the world. Here is a look at some of them.</a:t>
            </a:r>
          </a:p>
          <a:p>
            <a:endParaRPr lang="en-GB" sz="1200" dirty="0"/>
          </a:p>
          <a:p>
            <a:pPr algn="l"/>
            <a:r>
              <a:rPr lang="en-GB" sz="1200" b="1" i="0" dirty="0">
                <a:effectLst/>
              </a:rPr>
              <a:t>He Criticized the 'Cult of Money' Driving the World Financial System</a:t>
            </a:r>
          </a:p>
          <a:p>
            <a:pPr algn="l"/>
            <a:endParaRPr lang="en-GB" sz="1200" b="1" i="0" dirty="0">
              <a:effectLst/>
            </a:endParaRPr>
          </a:p>
          <a:p>
            <a:pPr algn="l"/>
            <a:r>
              <a:rPr lang="en-GB" sz="1200" b="0" i="0" dirty="0">
                <a:effectLst/>
              </a:rPr>
              <a:t>Francis’ emphasis on the poor was transforming how people saw him within weeks of him becoming Pope.</a:t>
            </a:r>
          </a:p>
          <a:p>
            <a:pPr algn="l"/>
            <a:endParaRPr lang="en-GB" sz="1200" b="0" i="0" dirty="0">
              <a:effectLst/>
            </a:endParaRPr>
          </a:p>
          <a:p>
            <a:pPr algn="l"/>
            <a:r>
              <a:rPr lang="en-GB" sz="1200" b="0" i="0" dirty="0">
                <a:effectLst/>
              </a:rPr>
              <a:t>In a </a:t>
            </a:r>
            <a:r>
              <a:rPr lang="en-GB" sz="1200" b="0" i="0" u="none" strike="noStrike" dirty="0">
                <a:effectLst/>
              </a:rPr>
              <a:t>speech</a:t>
            </a:r>
            <a:r>
              <a:rPr lang="en-GB" sz="1200" b="0" i="0" dirty="0">
                <a:effectLst/>
              </a:rPr>
              <a:t> to politicians, Francis spoke of the need for more ethics in finance.</a:t>
            </a:r>
          </a:p>
          <a:p>
            <a:pPr algn="l"/>
            <a:endParaRPr lang="en-GB" sz="1200" b="0" i="0" dirty="0">
              <a:effectLst/>
            </a:endParaRPr>
          </a:p>
          <a:p>
            <a:pPr algn="l"/>
            <a:r>
              <a:rPr lang="en-GB" sz="1200" b="0" i="0" dirty="0">
                <a:effectLst/>
              </a:rPr>
              <a:t>“We have created new idols," he said. "The worship of the golden calf of old has found a new and heartless image in the cult of money and the dictatorship of an economy which is faceless and lacking any truly humane goal.”</a:t>
            </a:r>
          </a:p>
          <a:p>
            <a:pPr algn="l"/>
            <a:endParaRPr lang="en-GB" sz="1200" dirty="0"/>
          </a:p>
          <a:p>
            <a:pPr algn="l"/>
            <a:r>
              <a:rPr lang="en-GB" sz="1200" b="1" i="0" dirty="0">
                <a:effectLst/>
              </a:rPr>
              <a:t>He's Not Afraid to Criticize the Church </a:t>
            </a:r>
          </a:p>
          <a:p>
            <a:pPr algn="l"/>
            <a:endParaRPr lang="en-GB" sz="1200" b="1" i="0" dirty="0">
              <a:effectLst/>
            </a:endParaRPr>
          </a:p>
          <a:p>
            <a:pPr algn="l"/>
            <a:r>
              <a:rPr lang="en-GB" sz="1200" b="0" i="0" dirty="0">
                <a:effectLst/>
              </a:rPr>
              <a:t>Six months into his papacy, Pope Francis sent shock waves through the Roman Catholic Church with the publication of his remarks that the church had grown “obsessed” with abortion, same-sex marriage and contraception, and that he had chosen not to talk about those issues despite criticism.</a:t>
            </a:r>
          </a:p>
          <a:p>
            <a:pPr algn="l"/>
            <a:endParaRPr lang="en-GB" sz="1200" b="0" i="0" dirty="0">
              <a:effectLst/>
            </a:endParaRPr>
          </a:p>
          <a:p>
            <a:pPr algn="l"/>
            <a:r>
              <a:rPr lang="en-GB" sz="1200" b="0" i="0" dirty="0">
                <a:effectLst/>
              </a:rPr>
              <a:t>His comments came in a long interview in which he criticized the church for putting Church rules before love, and for prioritizing Christian laws over serving the poor and marginalized. He articulated his vision of an inclusive church, a “home for all” — a striking contrast with his predecessor, Pope Benedict XVI, who wanted a smaller, purer church.</a:t>
            </a:r>
          </a:p>
          <a:p>
            <a:pPr algn="l"/>
            <a:endParaRPr lang="en-GB" sz="1200" b="0" i="0" dirty="0">
              <a:effectLst/>
            </a:endParaRPr>
          </a:p>
          <a:p>
            <a:pPr algn="l"/>
            <a:r>
              <a:rPr lang="en-GB" sz="1200" b="1" i="0" dirty="0">
                <a:effectLst/>
              </a:rPr>
              <a:t>He Could Change the Church's Stance on Divorce</a:t>
            </a:r>
          </a:p>
          <a:p>
            <a:pPr algn="l"/>
            <a:endParaRPr lang="en-GB" sz="1200" b="1" i="0" dirty="0">
              <a:effectLst/>
            </a:endParaRPr>
          </a:p>
          <a:p>
            <a:pPr algn="l"/>
            <a:r>
              <a:rPr lang="en-GB" sz="1200" b="0" i="0" dirty="0">
                <a:effectLst/>
              </a:rPr>
              <a:t>Francis set in motion a high-level debate about whether the church could change its view toward divorced people without altering a rule that declares marriage to be permanent (divorce is not recognised by the Catholic Church).</a:t>
            </a:r>
          </a:p>
          <a:p>
            <a:pPr algn="l"/>
            <a:endParaRPr lang="en-GB" sz="1200" b="0" i="0" dirty="0">
              <a:effectLst/>
            </a:endParaRPr>
          </a:p>
          <a:p>
            <a:pPr algn="l"/>
            <a:r>
              <a:rPr lang="en-GB" sz="1200" b="0" i="0" dirty="0">
                <a:effectLst/>
              </a:rPr>
              <a:t>It is a hot issue within the church. The battle lines are clear: Some high-level church officials, want the church to relax its rules. They want to give divorced Catholics a chance to more fully return to church life and receive Communion even if they have remarried.</a:t>
            </a:r>
          </a:p>
          <a:p>
            <a:pPr algn="l"/>
            <a:endParaRPr lang="en-GB" sz="1200" b="0" i="0" dirty="0">
              <a:effectLst/>
            </a:endParaRPr>
          </a:p>
          <a:p>
            <a:pPr algn="l"/>
            <a:r>
              <a:rPr lang="en-GB" sz="1200" b="0" i="0" dirty="0">
                <a:effectLst/>
              </a:rPr>
              <a:t>Traditionalists are </a:t>
            </a:r>
            <a:r>
              <a:rPr lang="en-GB" sz="1200" b="0" i="0" u="none" strike="noStrike" dirty="0">
                <a:effectLst/>
              </a:rPr>
              <a:t>pushing back fiercely</a:t>
            </a:r>
            <a:r>
              <a:rPr lang="en-GB" sz="1200" b="0" i="0" dirty="0">
                <a:effectLst/>
              </a:rPr>
              <a:t>, arguing that the permeance of marriage is ordered by God and therefore not up for debate.</a:t>
            </a:r>
          </a:p>
          <a:p>
            <a:pPr algn="l"/>
            <a:endParaRPr lang="en-GB" sz="1200" b="0" i="0" dirty="0">
              <a:effectLst/>
            </a:endParaRPr>
          </a:p>
          <a:p>
            <a:pPr algn="l"/>
            <a:r>
              <a:rPr lang="en-GB" sz="1200" b="0" i="0" dirty="0">
                <a:effectLst/>
              </a:rPr>
              <a:t>This October, bishops and other church leaders will meet for a second Vatican synod at which they will decide whether to recommend changes. The decision of whether to act, then, will be up to Francis.</a:t>
            </a:r>
          </a:p>
          <a:p>
            <a:pPr algn="l"/>
            <a:endParaRPr lang="en-GB" sz="1200" b="0" i="0" dirty="0">
              <a:solidFill>
                <a:srgbClr val="333333"/>
              </a:solidFill>
              <a:effectLst/>
              <a:latin typeface="georgia" panose="02040502050405020303" pitchFamily="18" charset="0"/>
            </a:endParaRPr>
          </a:p>
          <a:p>
            <a:endParaRPr lang="en-GB" dirty="0"/>
          </a:p>
        </p:txBody>
      </p:sp>
      <p:cxnSp>
        <p:nvCxnSpPr>
          <p:cNvPr id="7" name="Straight Connector 6">
            <a:extLst>
              <a:ext uri="{FF2B5EF4-FFF2-40B4-BE49-F238E27FC236}">
                <a16:creationId xmlns:a16="http://schemas.microsoft.com/office/drawing/2014/main" id="{D5C0DAAA-12D2-43A9-805E-E45DAC155235}"/>
              </a:ext>
            </a:extLst>
          </p:cNvPr>
          <p:cNvCxnSpPr/>
          <p:nvPr/>
        </p:nvCxnSpPr>
        <p:spPr>
          <a:xfrm>
            <a:off x="0" y="1243584"/>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6446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13C4CE-32C6-4199-A946-807A5B99834B}"/>
              </a:ext>
            </a:extLst>
          </p:cNvPr>
          <p:cNvSpPr txBox="1"/>
          <p:nvPr/>
        </p:nvSpPr>
        <p:spPr>
          <a:xfrm>
            <a:off x="202692" y="268147"/>
            <a:ext cx="6452616" cy="523220"/>
          </a:xfrm>
          <a:prstGeom prst="rect">
            <a:avLst/>
          </a:prstGeom>
          <a:noFill/>
        </p:spPr>
        <p:txBody>
          <a:bodyPr wrap="square">
            <a:spAutoFit/>
          </a:bodyPr>
          <a:lstStyle/>
          <a:p>
            <a:r>
              <a:rPr lang="en-GB" sz="1400" b="0" i="0" dirty="0">
                <a:effectLst/>
              </a:rPr>
              <a:t>Explain how Pope Francis is challenging the Catholic Church.  You must write at least one PEEL paragraph.</a:t>
            </a:r>
          </a:p>
        </p:txBody>
      </p:sp>
      <p:sp>
        <p:nvSpPr>
          <p:cNvPr id="4" name="TextBox 3">
            <a:extLst>
              <a:ext uri="{FF2B5EF4-FFF2-40B4-BE49-F238E27FC236}">
                <a16:creationId xmlns:a16="http://schemas.microsoft.com/office/drawing/2014/main" id="{19D50B9E-086B-4155-B83D-02E669AFF4C7}"/>
              </a:ext>
            </a:extLst>
          </p:cNvPr>
          <p:cNvSpPr txBox="1"/>
          <p:nvPr/>
        </p:nvSpPr>
        <p:spPr>
          <a:xfrm>
            <a:off x="202692" y="1024128"/>
            <a:ext cx="6320028" cy="8956298"/>
          </a:xfrm>
          <a:prstGeom prst="rect">
            <a:avLst/>
          </a:prstGeom>
          <a:noFill/>
        </p:spPr>
        <p:txBody>
          <a:bodyPr wrap="square" rtlCol="0">
            <a:spAutoFit/>
          </a:bodyPr>
          <a:lstStyle/>
          <a:p>
            <a:r>
              <a:rPr lang="en-GB" dirty="0"/>
              <a:t>……………………………………………………………………………………………………… ……………………………………………………………………………………………………… ……………………………………………………………………………………………………… ……………………………………………………………………………………………………… ……………………………………………………………………………………………………… ……………………………………………………………………………………………………… ……………………………………………………………………………………………………… ……………………………………………………………………………………………………… ……………………………………………………………………………………………………… ……………………………………………………………………………………………………… ……………………………………………………………………………………………………… ……………………………………………………………………………………………………… ……………………………………………………………………………………………………… ……………………………………………………………………………………………………… ……………………………………………………………………………………………………… ……………………………………………………………………………………………………… ……………………………………………………………………………………………………… ……………………………………………………………………………………………………… ……………………………………………………………………………………………………… ……………………………………………………………………………………………………… ……………………………………………………………………………………………………… ……………………………………………………………………………………………………… ……………………………………………………………………………………………………… ……………………………………………………………………………………………………… ……………………………………………………………………………………………………… ……………………………………………………………………………………………………… ……………………………………………………………………………………………………… ……………………………………………………………………………………………………… ……………………………………………………………………………………………………… ……………………………………………………………………………………………………… ……………………………………………………………………………………………………… ………………………………………………………………………………………………………</a:t>
            </a:r>
          </a:p>
        </p:txBody>
      </p:sp>
    </p:spTree>
    <p:extLst>
      <p:ext uri="{BB962C8B-B14F-4D97-AF65-F5344CB8AC3E}">
        <p14:creationId xmlns:p14="http://schemas.microsoft.com/office/powerpoint/2010/main" val="2773229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160237"/>
            <a:ext cx="5589270" cy="923330"/>
          </a:xfrm>
          <a:prstGeom prst="rect">
            <a:avLst/>
          </a:prstGeom>
          <a:noFill/>
        </p:spPr>
        <p:txBody>
          <a:bodyPr wrap="square" rtlCol="0">
            <a:spAutoFit/>
          </a:bodyPr>
          <a:lstStyle/>
          <a:p>
            <a:r>
              <a:rPr lang="en-GB" b="1" dirty="0"/>
              <a:t>Christianity Homework 10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(1.5-1.10).</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3632541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7BEB4B-0350-49EA-AB2A-3EE39F2CE558}"/>
              </a:ext>
            </a:extLst>
          </p:cNvPr>
          <p:cNvSpPr txBox="1"/>
          <p:nvPr/>
        </p:nvSpPr>
        <p:spPr>
          <a:xfrm>
            <a:off x="0" y="1062175"/>
            <a:ext cx="6858000" cy="7278916"/>
          </a:xfrm>
          <a:prstGeom prst="rect">
            <a:avLst/>
          </a:prstGeom>
          <a:noFill/>
        </p:spPr>
        <p:txBody>
          <a:bodyPr wrap="square">
            <a:spAutoFit/>
          </a:bodyPr>
          <a:lstStyle/>
          <a:p>
            <a:pPr algn="l"/>
            <a:r>
              <a:rPr lang="en-GB" sz="1200" b="1" i="0" dirty="0">
                <a:solidFill>
                  <a:srgbClr val="231F20"/>
                </a:solidFill>
                <a:effectLst/>
                <a:latin typeface="ReithSans"/>
              </a:rPr>
              <a:t>Genesis</a:t>
            </a:r>
            <a:r>
              <a:rPr lang="en-GB" sz="1200" b="0" i="0" dirty="0">
                <a:solidFill>
                  <a:srgbClr val="231F20"/>
                </a:solidFill>
                <a:effectLst/>
                <a:latin typeface="ReithSans"/>
              </a:rPr>
              <a:t> is the first book of the </a:t>
            </a:r>
            <a:r>
              <a:rPr lang="en-GB" sz="1200" b="1" i="0" dirty="0">
                <a:solidFill>
                  <a:srgbClr val="231F20"/>
                </a:solidFill>
                <a:effectLst/>
                <a:latin typeface="ReithSans"/>
              </a:rPr>
              <a:t>Bible</a:t>
            </a:r>
            <a:r>
              <a:rPr lang="en-GB" sz="1200" b="0" i="0" dirty="0">
                <a:solidFill>
                  <a:srgbClr val="231F20"/>
                </a:solidFill>
                <a:effectLst/>
                <a:latin typeface="ReithSans"/>
              </a:rPr>
              <a:t>. It is divided into three parts. Genesis 1 describes the creation of Heaven and </a:t>
            </a:r>
            <a:r>
              <a:rPr lang="en-GB" sz="1200" b="0" i="0" dirty="0">
                <a:effectLst/>
                <a:latin typeface="ReithSans"/>
              </a:rPr>
              <a:t>Earth. Genesis 2 focuses on the creation of the first humans, Adam and Eve. In Genesis 3, Christians learn how Adam and Eve disobeyed God and brought </a:t>
            </a:r>
            <a:r>
              <a:rPr lang="en-GB" sz="1200" b="1" i="0" dirty="0">
                <a:effectLst/>
                <a:latin typeface="ReithSans"/>
              </a:rPr>
              <a:t>sin</a:t>
            </a:r>
            <a:r>
              <a:rPr lang="en-GB" sz="1200" b="0" i="0" dirty="0">
                <a:effectLst/>
                <a:latin typeface="ReithSans"/>
              </a:rPr>
              <a:t> into the world.</a:t>
            </a:r>
          </a:p>
          <a:p>
            <a:pPr algn="l"/>
            <a:r>
              <a:rPr lang="en-GB" sz="1200" b="0" i="0" dirty="0">
                <a:effectLst/>
                <a:latin typeface="ReithSans"/>
              </a:rPr>
              <a:t>Genesis 1 explains how:</a:t>
            </a:r>
          </a:p>
          <a:p>
            <a:pPr algn="l">
              <a:buFont typeface="Arial" panose="020B0604020202020204" pitchFamily="34" charset="0"/>
              <a:buChar char="•"/>
            </a:pPr>
            <a:r>
              <a:rPr lang="en-GB" sz="1200" b="0" i="0" dirty="0">
                <a:effectLst/>
                <a:latin typeface="ReithSans"/>
              </a:rPr>
              <a:t>God is the only creator.</a:t>
            </a:r>
          </a:p>
          <a:p>
            <a:pPr algn="l">
              <a:buFont typeface="Arial" panose="020B0604020202020204" pitchFamily="34" charset="0"/>
              <a:buChar char="•"/>
            </a:pPr>
            <a:r>
              <a:rPr lang="en-GB" sz="1200" b="0" i="0" dirty="0">
                <a:effectLst/>
                <a:latin typeface="ReithSans"/>
              </a:rPr>
              <a:t>God existed before he created the world.</a:t>
            </a:r>
          </a:p>
          <a:p>
            <a:pPr algn="l">
              <a:buFont typeface="Arial" panose="020B0604020202020204" pitchFamily="34" charset="0"/>
              <a:buChar char="•"/>
            </a:pPr>
            <a:r>
              <a:rPr lang="en-GB" sz="1200" b="0" i="0" dirty="0">
                <a:effectLst/>
                <a:latin typeface="ReithSans"/>
              </a:rPr>
              <a:t>The world was well planned and is sustained by God.</a:t>
            </a:r>
          </a:p>
          <a:p>
            <a:pPr algn="l">
              <a:buFont typeface="Arial" panose="020B0604020202020204" pitchFamily="34" charset="0"/>
              <a:buChar char="•"/>
            </a:pPr>
            <a:r>
              <a:rPr lang="en-GB" sz="1200" b="0" i="0" dirty="0">
                <a:effectLst/>
                <a:latin typeface="ReithSans"/>
              </a:rPr>
              <a:t>God blessed creation, which means that all creation is </a:t>
            </a:r>
            <a:r>
              <a:rPr lang="en-GB" sz="1200" b="1" i="0" dirty="0">
                <a:effectLst/>
                <a:latin typeface="ReithSans"/>
              </a:rPr>
              <a:t>holy</a:t>
            </a:r>
            <a:r>
              <a:rPr lang="en-GB" sz="1200" b="0" i="0" dirty="0">
                <a:effectLst/>
                <a:latin typeface="ReithSans"/>
              </a:rPr>
              <a:t>.</a:t>
            </a:r>
          </a:p>
          <a:p>
            <a:pPr algn="l">
              <a:buFont typeface="Arial" panose="020B0604020202020204" pitchFamily="34" charset="0"/>
              <a:buChar char="•"/>
            </a:pPr>
            <a:r>
              <a:rPr lang="en-GB" sz="1200" b="0" i="0" dirty="0">
                <a:effectLst/>
                <a:latin typeface="ReithSans"/>
              </a:rPr>
              <a:t>God created everything in Heaven and on Earth in six days.</a:t>
            </a:r>
          </a:p>
          <a:p>
            <a:pPr algn="l">
              <a:buFont typeface="Arial" panose="020B0604020202020204" pitchFamily="34" charset="0"/>
              <a:buChar char="•"/>
            </a:pPr>
            <a:r>
              <a:rPr lang="en-GB" sz="1200" b="0" i="0" dirty="0">
                <a:effectLst/>
                <a:latin typeface="ReithSans"/>
              </a:rPr>
              <a:t>On the seventh day, God rested.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strike="noStrike" cap="none" normalizeH="0" baseline="0" dirty="0">
                <a:ln>
                  <a:noFill/>
                </a:ln>
                <a:effectLst/>
                <a:latin typeface="Arial" panose="020B0604020202020204" pitchFamily="34" charset="0"/>
              </a:rPr>
              <a:t>The </a:t>
            </a:r>
            <a:r>
              <a:rPr kumimoji="0" lang="en-US" altLang="en-US" sz="1200" b="1" i="0" strike="noStrike" cap="none" normalizeH="0" baseline="0" dirty="0">
                <a:ln>
                  <a:noFill/>
                </a:ln>
                <a:effectLst/>
                <a:latin typeface="Arial" panose="020B0604020202020204" pitchFamily="34" charset="0"/>
              </a:rPr>
              <a:t>Bible</a:t>
            </a:r>
            <a:r>
              <a:rPr kumimoji="0" lang="en-US" altLang="en-US" sz="1200" b="0" i="0" strike="noStrike" cap="none" normalizeH="0" baseline="0" dirty="0">
                <a:ln>
                  <a:noFill/>
                </a:ln>
                <a:effectLst/>
                <a:latin typeface="Arial" panose="020B0604020202020204" pitchFamily="34" charset="0"/>
              </a:rPr>
              <a:t> teaches Christians that God created humans in his image: So, God created mankind in his own image, in the image of God he created them; male and female he created them. (Genesis 1:27). This does not mean that humans physically have the same appearance as God. Instead, they have certain characteristics that they share with God, such as being loving.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strike="noStrike" cap="none" normalizeH="0" baseline="0" dirty="0">
                <a:ln>
                  <a:noFill/>
                </a:ln>
                <a:effectLst/>
                <a:latin typeface="Arial" panose="020B0604020202020204" pitchFamily="34" charset="0"/>
              </a:rPr>
              <a:t>For Christians, this shows how important all humans are to God and explains their special relationship with him. It is also a reminder to them that humans should try to show love and </a:t>
            </a:r>
            <a:r>
              <a:rPr kumimoji="0" lang="en-US" altLang="en-US" sz="1200" b="1" i="0" strike="noStrike" cap="none" normalizeH="0" baseline="0" dirty="0">
                <a:ln>
                  <a:noFill/>
                </a:ln>
                <a:effectLst/>
                <a:latin typeface="Arial" panose="020B0604020202020204" pitchFamily="34" charset="0"/>
              </a:rPr>
              <a:t>forgiveness</a:t>
            </a:r>
            <a:r>
              <a:rPr kumimoji="0" lang="en-US" altLang="en-US" sz="1200" b="0" i="0" strike="noStrike" cap="none" normalizeH="0" baseline="0" dirty="0">
                <a:ln>
                  <a:noFill/>
                </a:ln>
                <a:effectLst/>
                <a:latin typeface="Arial" panose="020B0604020202020204" pitchFamily="34" charset="0"/>
              </a:rPr>
              <a:t> just as God does.</a:t>
            </a:r>
            <a:endParaRPr kumimoji="0" lang="en-US" altLang="en-US" sz="1200" b="1" i="0" strike="noStrike" cap="none" normalizeH="0" baseline="0" dirty="0">
              <a:ln>
                <a:noFill/>
              </a:ln>
              <a:effectLst/>
              <a:latin typeface="Arial" panose="020B0604020202020204" pitchFamily="34" charset="0"/>
            </a:endParaRPr>
          </a:p>
          <a:p>
            <a:r>
              <a:rPr lang="en-GB" sz="1200" dirty="0">
                <a:effectLst/>
              </a:rPr>
              <a:t>According to Christian belief, </a:t>
            </a:r>
            <a:r>
              <a:rPr lang="en-GB" sz="1200" b="1" dirty="0">
                <a:effectLst/>
              </a:rPr>
              <a:t>sin</a:t>
            </a:r>
            <a:r>
              <a:rPr lang="en-GB" sz="1200" dirty="0">
                <a:effectLst/>
              </a:rPr>
              <a:t> separates humans from God, bringing lasting punishment and preventing </a:t>
            </a:r>
            <a:r>
              <a:rPr lang="en-GB" sz="1200" b="1" dirty="0">
                <a:effectLst/>
              </a:rPr>
              <a:t>salvation</a:t>
            </a:r>
            <a:r>
              <a:rPr lang="en-GB" sz="1200" dirty="0">
                <a:effectLst/>
              </a:rPr>
              <a:t>. God gave humans </a:t>
            </a:r>
            <a:r>
              <a:rPr lang="en-GB" sz="1200" b="1" dirty="0">
                <a:effectLst/>
              </a:rPr>
              <a:t>free will,</a:t>
            </a:r>
            <a:r>
              <a:rPr lang="en-GB" sz="1200" dirty="0">
                <a:effectLst/>
              </a:rPr>
              <a:t> so it is up to each person to decide for themselves whether to do good or evil. Only God can solve the problem of humans often choosing to sin. To do this, he offered salvation through the sacrifice of Jesus Christ.</a:t>
            </a:r>
          </a:p>
          <a:p>
            <a:r>
              <a:rPr lang="en-GB" sz="1200" b="1" dirty="0">
                <a:effectLst/>
              </a:rPr>
              <a:t>Original Sin</a:t>
            </a:r>
          </a:p>
          <a:p>
            <a:r>
              <a:rPr lang="en-GB" sz="1200" b="1" dirty="0">
                <a:effectLst/>
              </a:rPr>
              <a:t>Genesis</a:t>
            </a:r>
            <a:r>
              <a:rPr lang="en-GB" sz="1200" dirty="0">
                <a:effectLst/>
              </a:rPr>
              <a:t> 3 tells the story of how sin first entered the world when Adam and Eve were </a:t>
            </a:r>
            <a:r>
              <a:rPr lang="en-GB" sz="1200" b="1" dirty="0">
                <a:effectLst/>
              </a:rPr>
              <a:t>tempted</a:t>
            </a:r>
            <a:r>
              <a:rPr lang="en-GB" sz="1200" dirty="0">
                <a:effectLst/>
              </a:rPr>
              <a:t> by the </a:t>
            </a:r>
            <a:r>
              <a:rPr lang="en-GB" sz="1200" b="1" dirty="0">
                <a:effectLst/>
              </a:rPr>
              <a:t>Devil</a:t>
            </a:r>
            <a:r>
              <a:rPr lang="en-GB" sz="1200" dirty="0">
                <a:effectLst/>
              </a:rPr>
              <a:t> in the Garden of Eden. They ate an apple from the </a:t>
            </a:r>
            <a:r>
              <a:rPr lang="en-GB" sz="1200" b="1" dirty="0">
                <a:effectLst/>
              </a:rPr>
              <a:t>Tree of Knowledge</a:t>
            </a:r>
            <a:r>
              <a:rPr lang="en-GB" sz="1200" dirty="0">
                <a:effectLst/>
              </a:rPr>
              <a:t> after God had instructed them not to, and as a result they were </a:t>
            </a:r>
            <a:r>
              <a:rPr lang="en-GB" sz="1200" b="1" dirty="0">
                <a:effectLst/>
              </a:rPr>
              <a:t>banished</a:t>
            </a:r>
            <a:r>
              <a:rPr lang="en-GB" sz="1200" dirty="0">
                <a:effectLst/>
              </a:rPr>
              <a:t>. Evil had now entered the world - this is known as </a:t>
            </a:r>
            <a:r>
              <a:rPr lang="en-GB" sz="1200" b="1" dirty="0">
                <a:effectLst/>
              </a:rPr>
              <a:t>the Fall</a:t>
            </a:r>
            <a:r>
              <a:rPr lang="en-GB" sz="1200" dirty="0">
                <a:effectLst/>
              </a:rPr>
              <a:t>. The sinfulness of Adam and Eve caused a separation from God that could have resulted in humanity’s eternal punishment.</a:t>
            </a:r>
          </a:p>
          <a:p>
            <a:r>
              <a:rPr lang="en-GB" sz="1200" dirty="0">
                <a:effectLst/>
              </a:rPr>
              <a:t>Some Christians believe that all humans are descendants of Adam and Eve. If this is true, then all humans are connected to this first act of disobedience against God, known as </a:t>
            </a:r>
            <a:r>
              <a:rPr lang="en-GB" sz="1200" b="1" dirty="0">
                <a:effectLst/>
              </a:rPr>
              <a:t>Original Sin</a:t>
            </a:r>
            <a:r>
              <a:rPr lang="en-GB" sz="1200" dirty="0">
                <a:effectLst/>
              </a:rPr>
              <a:t>. Many Christians believe that every person is born with an </a:t>
            </a:r>
            <a:r>
              <a:rPr lang="en-GB" sz="1200" b="1" dirty="0">
                <a:effectLst/>
              </a:rPr>
              <a:t>inherited</a:t>
            </a:r>
            <a:r>
              <a:rPr lang="en-GB" sz="1200" dirty="0">
                <a:effectLst/>
              </a:rPr>
              <a:t> trace of Original Sin, which means that everyone has the ability, or even an urge, to disobey God.</a:t>
            </a:r>
          </a:p>
          <a:p>
            <a:r>
              <a:rPr lang="en-GB" sz="1200" dirty="0">
                <a:effectLst/>
              </a:rPr>
              <a:t>Christianity teaches that God has given humanity the opportunity for salvation from sin through the </a:t>
            </a:r>
            <a:r>
              <a:rPr lang="en-GB" sz="1200" b="1" dirty="0">
                <a:effectLst/>
              </a:rPr>
              <a:t>incarnation</a:t>
            </a:r>
            <a:r>
              <a:rPr lang="en-GB" sz="1200" dirty="0">
                <a:effectLst/>
              </a:rPr>
              <a:t> and </a:t>
            </a:r>
            <a:r>
              <a:rPr lang="en-GB" sz="1200" b="1" dirty="0">
                <a:effectLst/>
                <a:hlinkClick r:id="rId2">
                  <a:extLst>
                    <a:ext uri="{A12FA001-AC4F-418D-AE19-62706E023703}">
                      <ahyp:hlinkClr xmlns:ahyp="http://schemas.microsoft.com/office/drawing/2018/hyperlinkcolor" val="tx"/>
                    </a:ext>
                  </a:extLst>
                </a:hlinkClick>
              </a:rPr>
              <a:t>sacrifice of Jesus</a:t>
            </a:r>
            <a:r>
              <a:rPr lang="en-GB" sz="1200" dirty="0">
                <a:effectLst/>
              </a:rPr>
              <a:t>, the Son of God. The idea of sacrificing an animal or sending it out into the wilderness to make up for the sin of humans is unfamiliar to us today. However, at the time of Jesus, it was well understood as an important part of religious practice.</a:t>
            </a:r>
          </a:p>
          <a:p>
            <a:r>
              <a:rPr lang="en-GB" sz="1200" dirty="0">
                <a:effectLst/>
              </a:rPr>
              <a:t>For Christians, Jesus’ sacrifice means that, </a:t>
            </a:r>
            <a:r>
              <a:rPr lang="en-GB" sz="1200" dirty="0">
                <a:solidFill>
                  <a:srgbClr val="231F20"/>
                </a:solidFill>
                <a:effectLst/>
              </a:rPr>
              <a:t>through faith and good works, human </a:t>
            </a:r>
            <a:r>
              <a:rPr lang="en-GB" sz="1200" b="1" dirty="0">
                <a:solidFill>
                  <a:srgbClr val="231F20"/>
                </a:solidFill>
                <a:effectLst/>
              </a:rPr>
              <a:t>souls</a:t>
            </a:r>
            <a:r>
              <a:rPr lang="en-GB" sz="1200" dirty="0">
                <a:solidFill>
                  <a:srgbClr val="231F20"/>
                </a:solidFill>
                <a:effectLst/>
              </a:rPr>
              <a:t> can be saved from eternal punishment (or separation from God). They can enter Heaven (where they will be in the presence of God).</a:t>
            </a:r>
          </a:p>
        </p:txBody>
      </p:sp>
      <p:sp>
        <p:nvSpPr>
          <p:cNvPr id="5" name="TextBox 4">
            <a:extLst>
              <a:ext uri="{FF2B5EF4-FFF2-40B4-BE49-F238E27FC236}">
                <a16:creationId xmlns:a16="http://schemas.microsoft.com/office/drawing/2014/main" id="{DCFEDC4F-E275-4E82-9C09-8FDF36DBA6F3}"/>
              </a:ext>
            </a:extLst>
          </p:cNvPr>
          <p:cNvSpPr txBox="1"/>
          <p:nvPr/>
        </p:nvSpPr>
        <p:spPr>
          <a:xfrm>
            <a:off x="160020" y="8341091"/>
            <a:ext cx="6537960" cy="1384995"/>
          </a:xfrm>
          <a:prstGeom prst="rect">
            <a:avLst/>
          </a:prstGeom>
          <a:noFill/>
          <a:ln>
            <a:solidFill>
              <a:schemeClr val="tx1"/>
            </a:solidFill>
          </a:ln>
        </p:spPr>
        <p:txBody>
          <a:bodyPr wrap="square" rtlCol="0">
            <a:spAutoFit/>
          </a:bodyPr>
          <a:lstStyle/>
          <a:p>
            <a:r>
              <a:rPr lang="en-GB" sz="1400" dirty="0"/>
              <a:t>Task: In full sentences, answer the following questions:</a:t>
            </a:r>
          </a:p>
          <a:p>
            <a:pPr marL="342900" indent="-342900">
              <a:buAutoNum type="arabicPeriod"/>
            </a:pPr>
            <a:r>
              <a:rPr lang="en-GB" sz="1400" dirty="0"/>
              <a:t>What does Genesis 1 explain?</a:t>
            </a:r>
          </a:p>
          <a:p>
            <a:pPr marL="342900" indent="-342900">
              <a:buAutoNum type="arabicPeriod"/>
            </a:pPr>
            <a:r>
              <a:rPr lang="en-GB" sz="1400" dirty="0"/>
              <a:t>What does it mean to say humans are made in ‘God’s image’?</a:t>
            </a:r>
          </a:p>
          <a:p>
            <a:pPr marL="342900" indent="-342900">
              <a:buAutoNum type="arabicPeriod"/>
            </a:pPr>
            <a:r>
              <a:rPr lang="en-GB" sz="1400" dirty="0"/>
              <a:t>What is free will?</a:t>
            </a:r>
          </a:p>
          <a:p>
            <a:pPr marL="342900" indent="-342900">
              <a:buAutoNum type="arabicPeriod"/>
            </a:pPr>
            <a:r>
              <a:rPr lang="en-GB" sz="1400" dirty="0"/>
              <a:t>What happens in Genesis 3?</a:t>
            </a:r>
          </a:p>
          <a:p>
            <a:pPr marL="342900" indent="-342900">
              <a:buAutoNum type="arabicPeriod"/>
            </a:pPr>
            <a:r>
              <a:rPr lang="en-GB" sz="1400" dirty="0"/>
              <a:t>What happened as a result of Jesus’ sacrifice? </a:t>
            </a:r>
          </a:p>
        </p:txBody>
      </p:sp>
      <p:sp>
        <p:nvSpPr>
          <p:cNvPr id="6" name="TextBox 5">
            <a:extLst>
              <a:ext uri="{FF2B5EF4-FFF2-40B4-BE49-F238E27FC236}">
                <a16:creationId xmlns:a16="http://schemas.microsoft.com/office/drawing/2014/main" id="{33CE0F1C-91BB-4295-8BFE-995ACBF5BB1C}"/>
              </a:ext>
            </a:extLst>
          </p:cNvPr>
          <p:cNvSpPr txBox="1"/>
          <p:nvPr/>
        </p:nvSpPr>
        <p:spPr>
          <a:xfrm>
            <a:off x="80010" y="80438"/>
            <a:ext cx="6617970" cy="923330"/>
          </a:xfrm>
          <a:prstGeom prst="rect">
            <a:avLst/>
          </a:prstGeom>
          <a:noFill/>
        </p:spPr>
        <p:txBody>
          <a:bodyPr wrap="square" rtlCol="0">
            <a:spAutoFit/>
          </a:bodyPr>
          <a:lstStyle/>
          <a:p>
            <a:r>
              <a:rPr lang="en-GB" b="1" dirty="0"/>
              <a:t>Origins of Abrahamic Faiths Homework 3: Comprehension</a:t>
            </a:r>
          </a:p>
          <a:p>
            <a:endParaRPr lang="en-GB" b="1" dirty="0"/>
          </a:p>
          <a:p>
            <a:r>
              <a:rPr lang="en-GB" dirty="0"/>
              <a:t>Due:</a:t>
            </a:r>
          </a:p>
        </p:txBody>
      </p:sp>
    </p:spTree>
    <p:extLst>
      <p:ext uri="{BB962C8B-B14F-4D97-AF65-F5344CB8AC3E}">
        <p14:creationId xmlns:p14="http://schemas.microsoft.com/office/powerpoint/2010/main" val="1968748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6CBA3CA-DEEA-4521-BDA7-D3D7AA00661E}"/>
              </a:ext>
            </a:extLst>
          </p:cNvPr>
          <p:cNvGraphicFramePr>
            <a:graphicFrameLocks noGrp="1"/>
          </p:cNvGraphicFramePr>
          <p:nvPr>
            <p:extLst>
              <p:ext uri="{D42A27DB-BD31-4B8C-83A1-F6EECF244321}">
                <p14:modId xmlns:p14="http://schemas.microsoft.com/office/powerpoint/2010/main" val="2328538580"/>
              </p:ext>
            </p:extLst>
          </p:nvPr>
        </p:nvGraphicFramePr>
        <p:xfrm>
          <a:off x="0" y="1234440"/>
          <a:ext cx="3418452" cy="6944360"/>
        </p:xfrm>
        <a:graphic>
          <a:graphicData uri="http://schemas.openxmlformats.org/drawingml/2006/table">
            <a:tbl>
              <a:tblPr firstRow="1" bandRow="1">
                <a:tableStyleId>{5940675A-B579-460E-94D1-54222C63F5DA}</a:tableStyleId>
              </a:tblPr>
              <a:tblGrid>
                <a:gridCol w="1709226">
                  <a:extLst>
                    <a:ext uri="{9D8B030D-6E8A-4147-A177-3AD203B41FA5}">
                      <a16:colId xmlns:a16="http://schemas.microsoft.com/office/drawing/2014/main" val="3517225369"/>
                    </a:ext>
                  </a:extLst>
                </a:gridCol>
                <a:gridCol w="1709226">
                  <a:extLst>
                    <a:ext uri="{9D8B030D-6E8A-4147-A177-3AD203B41FA5}">
                      <a16:colId xmlns:a16="http://schemas.microsoft.com/office/drawing/2014/main" val="2904149207"/>
                    </a:ext>
                  </a:extLst>
                </a:gridCol>
              </a:tblGrid>
              <a:tr h="370840">
                <a:tc>
                  <a:txBody>
                    <a:bodyPr/>
                    <a:lstStyle/>
                    <a:p>
                      <a:r>
                        <a:rPr lang="en-GB" dirty="0"/>
                        <a:t>Questions</a:t>
                      </a:r>
                    </a:p>
                  </a:txBody>
                  <a:tcPr/>
                </a:tc>
                <a:tc>
                  <a:txBody>
                    <a:bodyPr/>
                    <a:lstStyle/>
                    <a:p>
                      <a:r>
                        <a:rPr lang="en-GB" dirty="0"/>
                        <a:t>Answers</a:t>
                      </a:r>
                    </a:p>
                  </a:txBody>
                  <a:tcPr/>
                </a:tc>
                <a:extLst>
                  <a:ext uri="{0D108BD9-81ED-4DB2-BD59-A6C34878D82A}">
                    <a16:rowId xmlns:a16="http://schemas.microsoft.com/office/drawing/2014/main" val="1068637445"/>
                  </a:ext>
                </a:extLst>
              </a:tr>
              <a:tr h="370840">
                <a:tc>
                  <a:txBody>
                    <a:bodyPr/>
                    <a:lstStyle/>
                    <a:p>
                      <a:r>
                        <a:rPr lang="en-GB" dirty="0"/>
                        <a:t>Who are Abraham’s two sons?</a:t>
                      </a:r>
                    </a:p>
                  </a:txBody>
                  <a:tcPr/>
                </a:tc>
                <a:tc>
                  <a:txBody>
                    <a:bodyPr/>
                    <a:lstStyle/>
                    <a:p>
                      <a:r>
                        <a:rPr lang="en-GB" dirty="0"/>
                        <a:t>Ishmael and Isaac.</a:t>
                      </a:r>
                    </a:p>
                  </a:txBody>
                  <a:tcPr/>
                </a:tc>
                <a:extLst>
                  <a:ext uri="{0D108BD9-81ED-4DB2-BD59-A6C34878D82A}">
                    <a16:rowId xmlns:a16="http://schemas.microsoft.com/office/drawing/2014/main" val="1436673573"/>
                  </a:ext>
                </a:extLst>
              </a:tr>
              <a:tr h="370840">
                <a:tc>
                  <a:txBody>
                    <a:bodyPr/>
                    <a:lstStyle/>
                    <a:p>
                      <a:r>
                        <a:rPr lang="en-GB" dirty="0"/>
                        <a:t>What is monotheism?</a:t>
                      </a:r>
                    </a:p>
                  </a:txBody>
                  <a:tcPr/>
                </a:tc>
                <a:tc>
                  <a:txBody>
                    <a:bodyPr/>
                    <a:lstStyle/>
                    <a:p>
                      <a:r>
                        <a:rPr lang="en-GB" dirty="0"/>
                        <a:t>The belief in one God.</a:t>
                      </a:r>
                    </a:p>
                  </a:txBody>
                  <a:tcPr/>
                </a:tc>
                <a:extLst>
                  <a:ext uri="{0D108BD9-81ED-4DB2-BD59-A6C34878D82A}">
                    <a16:rowId xmlns:a16="http://schemas.microsoft.com/office/drawing/2014/main" val="3360547435"/>
                  </a:ext>
                </a:extLst>
              </a:tr>
              <a:tr h="370840">
                <a:tc>
                  <a:txBody>
                    <a:bodyPr/>
                    <a:lstStyle/>
                    <a:p>
                      <a:r>
                        <a:rPr lang="en-GB" dirty="0"/>
                        <a:t>What is a sacrifice?</a:t>
                      </a:r>
                    </a:p>
                  </a:txBody>
                  <a:tcPr/>
                </a:tc>
                <a:tc>
                  <a:txBody>
                    <a:bodyPr/>
                    <a:lstStyle/>
                    <a:p>
                      <a:r>
                        <a:rPr lang="en-GB" sz="1400" b="0" i="0" kern="1200" dirty="0">
                          <a:solidFill>
                            <a:schemeClr val="tx1"/>
                          </a:solidFill>
                          <a:effectLst/>
                          <a:latin typeface="+mn-lt"/>
                          <a:ea typeface="+mn-ea"/>
                          <a:cs typeface="+mn-cs"/>
                        </a:rPr>
                        <a:t>An act of slaughtering an animal or person as an offering to a god.</a:t>
                      </a:r>
                      <a:endParaRPr lang="en-GB" dirty="0"/>
                    </a:p>
                  </a:txBody>
                  <a:tcPr/>
                </a:tc>
                <a:extLst>
                  <a:ext uri="{0D108BD9-81ED-4DB2-BD59-A6C34878D82A}">
                    <a16:rowId xmlns:a16="http://schemas.microsoft.com/office/drawing/2014/main" val="2622385368"/>
                  </a:ext>
                </a:extLst>
              </a:tr>
              <a:tr h="370840">
                <a:tc>
                  <a:txBody>
                    <a:bodyPr/>
                    <a:lstStyle/>
                    <a:p>
                      <a:r>
                        <a:rPr lang="en-GB" dirty="0"/>
                        <a:t>What is a covenant?</a:t>
                      </a:r>
                    </a:p>
                  </a:txBody>
                  <a:tcPr/>
                </a:tc>
                <a:tc>
                  <a:txBody>
                    <a:bodyPr/>
                    <a:lstStyle/>
                    <a:p>
                      <a:r>
                        <a:rPr lang="en-GB" dirty="0"/>
                        <a:t>A promise or an agreement.</a:t>
                      </a:r>
                    </a:p>
                  </a:txBody>
                  <a:tcPr/>
                </a:tc>
                <a:extLst>
                  <a:ext uri="{0D108BD9-81ED-4DB2-BD59-A6C34878D82A}">
                    <a16:rowId xmlns:a16="http://schemas.microsoft.com/office/drawing/2014/main" val="4039000645"/>
                  </a:ext>
                </a:extLst>
              </a:tr>
              <a:tr h="370840">
                <a:tc>
                  <a:txBody>
                    <a:bodyPr/>
                    <a:lstStyle/>
                    <a:p>
                      <a:r>
                        <a:rPr lang="en-GB" dirty="0"/>
                        <a:t>Why did God make a covenant with Abraham.</a:t>
                      </a:r>
                    </a:p>
                  </a:txBody>
                  <a:tcPr/>
                </a:tc>
                <a:tc>
                  <a:txBody>
                    <a:bodyPr/>
                    <a:lstStyle/>
                    <a:p>
                      <a:r>
                        <a:rPr lang="en-GB" dirty="0"/>
                        <a:t>Abraham smashed his father’s idols to show he was willing to accept God as the only one.</a:t>
                      </a:r>
                    </a:p>
                  </a:txBody>
                  <a:tcPr/>
                </a:tc>
                <a:extLst>
                  <a:ext uri="{0D108BD9-81ED-4DB2-BD59-A6C34878D82A}">
                    <a16:rowId xmlns:a16="http://schemas.microsoft.com/office/drawing/2014/main" val="1387977963"/>
                  </a:ext>
                </a:extLst>
              </a:tr>
              <a:tr h="370840">
                <a:tc>
                  <a:txBody>
                    <a:bodyPr/>
                    <a:lstStyle/>
                    <a:p>
                      <a:r>
                        <a:rPr lang="en-GB" dirty="0"/>
                        <a:t>What was the name of Abraham’s wife?</a:t>
                      </a:r>
                    </a:p>
                  </a:txBody>
                  <a:tcPr/>
                </a:tc>
                <a:tc>
                  <a:txBody>
                    <a:bodyPr/>
                    <a:lstStyle/>
                    <a:p>
                      <a:r>
                        <a:rPr lang="en-GB" dirty="0"/>
                        <a:t>Sarai / Sarah.</a:t>
                      </a:r>
                    </a:p>
                  </a:txBody>
                  <a:tcPr/>
                </a:tc>
                <a:extLst>
                  <a:ext uri="{0D108BD9-81ED-4DB2-BD59-A6C34878D82A}">
                    <a16:rowId xmlns:a16="http://schemas.microsoft.com/office/drawing/2014/main" val="627626058"/>
                  </a:ext>
                </a:extLst>
              </a:tr>
              <a:tr h="370840">
                <a:tc>
                  <a:txBody>
                    <a:bodyPr/>
                    <a:lstStyle/>
                    <a:p>
                      <a:r>
                        <a:rPr lang="en-GB" dirty="0"/>
                        <a:t>How long did God send down the rain once Noah had built his ark?</a:t>
                      </a:r>
                    </a:p>
                  </a:txBody>
                  <a:tcPr/>
                </a:tc>
                <a:tc>
                  <a:txBody>
                    <a:bodyPr/>
                    <a:lstStyle/>
                    <a:p>
                      <a:r>
                        <a:rPr lang="en-GB" dirty="0"/>
                        <a:t>40 days and 40 nights.</a:t>
                      </a:r>
                    </a:p>
                  </a:txBody>
                  <a:tcPr/>
                </a:tc>
                <a:extLst>
                  <a:ext uri="{0D108BD9-81ED-4DB2-BD59-A6C34878D82A}">
                    <a16:rowId xmlns:a16="http://schemas.microsoft.com/office/drawing/2014/main" val="275106304"/>
                  </a:ext>
                </a:extLst>
              </a:tr>
              <a:tr h="370840">
                <a:tc>
                  <a:txBody>
                    <a:bodyPr/>
                    <a:lstStyle/>
                    <a:p>
                      <a:r>
                        <a:rPr lang="en-GB" dirty="0"/>
                        <a:t>How old was Abraham according to Genesis?</a:t>
                      </a:r>
                    </a:p>
                  </a:txBody>
                  <a:tcPr/>
                </a:tc>
                <a:tc>
                  <a:txBody>
                    <a:bodyPr/>
                    <a:lstStyle/>
                    <a:p>
                      <a:r>
                        <a:rPr lang="en-GB" dirty="0"/>
                        <a:t>600 years old.</a:t>
                      </a:r>
                    </a:p>
                  </a:txBody>
                  <a:tcPr/>
                </a:tc>
                <a:extLst>
                  <a:ext uri="{0D108BD9-81ED-4DB2-BD59-A6C34878D82A}">
                    <a16:rowId xmlns:a16="http://schemas.microsoft.com/office/drawing/2014/main" val="1846920724"/>
                  </a:ext>
                </a:extLst>
              </a:tr>
              <a:tr h="381000">
                <a:tc>
                  <a:txBody>
                    <a:bodyPr/>
                    <a:lstStyle/>
                    <a:p>
                      <a:r>
                        <a:rPr lang="en-GB" dirty="0"/>
                        <a:t>Why is age important in the Old Testament.</a:t>
                      </a:r>
                    </a:p>
                  </a:txBody>
                  <a:tcPr/>
                </a:tc>
                <a:tc>
                  <a:txBody>
                    <a:bodyPr/>
                    <a:lstStyle/>
                    <a:p>
                      <a:r>
                        <a:rPr lang="en-GB" dirty="0"/>
                        <a:t>Old age shows greater importance.</a:t>
                      </a:r>
                    </a:p>
                  </a:txBody>
                  <a:tcPr/>
                </a:tc>
                <a:extLst>
                  <a:ext uri="{0D108BD9-81ED-4DB2-BD59-A6C34878D82A}">
                    <a16:rowId xmlns:a16="http://schemas.microsoft.com/office/drawing/2014/main" val="2104320507"/>
                  </a:ext>
                </a:extLst>
              </a:tr>
              <a:tr h="370840">
                <a:tc>
                  <a:txBody>
                    <a:bodyPr/>
                    <a:lstStyle/>
                    <a:p>
                      <a:r>
                        <a:rPr lang="en-GB" dirty="0"/>
                        <a:t>Define omniscient.</a:t>
                      </a:r>
                    </a:p>
                  </a:txBody>
                  <a:tcPr/>
                </a:tc>
                <a:tc>
                  <a:txBody>
                    <a:bodyPr/>
                    <a:lstStyle/>
                    <a:p>
                      <a:r>
                        <a:rPr lang="en-GB" dirty="0"/>
                        <a:t>All knowing.</a:t>
                      </a:r>
                    </a:p>
                  </a:txBody>
                  <a:tcPr/>
                </a:tc>
                <a:extLst>
                  <a:ext uri="{0D108BD9-81ED-4DB2-BD59-A6C34878D82A}">
                    <a16:rowId xmlns:a16="http://schemas.microsoft.com/office/drawing/2014/main" val="1896984894"/>
                  </a:ext>
                </a:extLst>
              </a:tr>
            </a:tbl>
          </a:graphicData>
        </a:graphic>
      </p:graphicFrame>
      <p:sp>
        <p:nvSpPr>
          <p:cNvPr id="7" name="TextBox 6">
            <a:extLst>
              <a:ext uri="{FF2B5EF4-FFF2-40B4-BE49-F238E27FC236}">
                <a16:creationId xmlns:a16="http://schemas.microsoft.com/office/drawing/2014/main" id="{93DCC98D-118C-4FC0-BDDF-975099E81EAA}"/>
              </a:ext>
            </a:extLst>
          </p:cNvPr>
          <p:cNvSpPr txBox="1"/>
          <p:nvPr/>
        </p:nvSpPr>
        <p:spPr>
          <a:xfrm>
            <a:off x="-1" y="160237"/>
            <a:ext cx="6670623" cy="923330"/>
          </a:xfrm>
          <a:prstGeom prst="rect">
            <a:avLst/>
          </a:prstGeom>
          <a:noFill/>
        </p:spPr>
        <p:txBody>
          <a:bodyPr wrap="square" rtlCol="0">
            <a:spAutoFit/>
          </a:bodyPr>
          <a:lstStyle/>
          <a:p>
            <a:r>
              <a:rPr lang="en-GB" b="1" dirty="0"/>
              <a:t>Origins of Abrahamic Faiths Homework 4: Knowledge Outcomes</a:t>
            </a:r>
          </a:p>
          <a:p>
            <a:endParaRPr lang="en-GB" b="1"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3439550" y="1722569"/>
            <a:ext cx="3231073" cy="4678525"/>
          </a:xfrm>
          <a:prstGeom prst="rect">
            <a:avLst/>
          </a:prstGeom>
          <a:noFill/>
        </p:spPr>
        <p:txBody>
          <a:bodyPr wrap="square" rtlCol="0">
            <a:spAutoFit/>
          </a:bodyPr>
          <a:lstStyle/>
          <a:p>
            <a:r>
              <a:rPr lang="en-GB" sz="1400" dirty="0"/>
              <a:t>Task: Use look, cover, write, check for these 10 knowledge outcomes.</a:t>
            </a:r>
          </a:p>
          <a:p>
            <a:pPr>
              <a:lnSpc>
                <a:spcPct val="107000"/>
              </a:lnSpc>
              <a:spcAft>
                <a:spcPts val="0"/>
              </a:spcAf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through all 10 questions and answers.</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Cover up the answers and answer the questions.</a:t>
            </a:r>
          </a:p>
          <a:p>
            <a:pPr marL="342900" lvl="0" indent="-342900">
              <a:lnSpc>
                <a:spcPct val="107000"/>
              </a:lnSpc>
              <a:spcAft>
                <a:spcPts val="800"/>
              </a:spcAft>
              <a:buFont typeface="+mj-lt"/>
              <a:buAutoNum type="arabicPeriod"/>
              <a:tabLst>
                <a:tab pos="457200" algn="l"/>
              </a:tabLst>
            </a:pPr>
            <a:r>
              <a:rPr lang="en-GB" sz="1400" dirty="0">
                <a:solidFill>
                  <a:srgbClr val="252424"/>
                </a:solidFill>
                <a:effectLst/>
                <a:latin typeface="Segoe UI" panose="020B0502040204020203" pitchFamily="34" charset="0"/>
                <a:ea typeface="Calibri" panose="020F0502020204030204" pitchFamily="34" charset="0"/>
                <a:cs typeface="Times New Roman" panose="02020603050405020304" pitchFamily="18" charset="0"/>
              </a:rPr>
              <a:t>Uncover the answers and in green pen mark your work.</a:t>
            </a:r>
          </a:p>
          <a:p>
            <a:pPr marL="342900" lvl="0" indent="-342900">
              <a:lnSpc>
                <a:spcPct val="107000"/>
              </a:lnSpc>
              <a:spcAft>
                <a:spcPts val="800"/>
              </a:spcAft>
              <a:buFont typeface="+mj-lt"/>
              <a:buAutoNum type="arabicPeriod"/>
              <a:tabLst>
                <a:tab pos="457200" algn="l"/>
              </a:tabLst>
            </a:pPr>
            <a:r>
              <a:rPr lang="en-GB" sz="1400" dirty="0">
                <a:solidFill>
                  <a:srgbClr val="252424"/>
                </a:solidFill>
                <a:latin typeface="Segoe UI" panose="020B0502040204020203" pitchFamily="34" charset="0"/>
                <a:ea typeface="Calibri" panose="020F0502020204030204" pitchFamily="34" charset="0"/>
                <a:cs typeface="Times New Roman" panose="02020603050405020304" pitchFamily="18" charset="0"/>
              </a:rPr>
              <a:t>Any that you got wrong, look back over the answers and repeat the process until you have 10/10.</a:t>
            </a:r>
            <a:endParaRPr lang="en-GB" sz="14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Tree>
    <p:extLst>
      <p:ext uri="{BB962C8B-B14F-4D97-AF65-F5344CB8AC3E}">
        <p14:creationId xmlns:p14="http://schemas.microsoft.com/office/powerpoint/2010/main" val="362392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1" y="160237"/>
            <a:ext cx="6630961" cy="923330"/>
          </a:xfrm>
          <a:prstGeom prst="rect">
            <a:avLst/>
          </a:prstGeom>
          <a:noFill/>
        </p:spPr>
        <p:txBody>
          <a:bodyPr wrap="square" rtlCol="0">
            <a:spAutoFit/>
          </a:bodyPr>
          <a:lstStyle/>
          <a:p>
            <a:r>
              <a:rPr lang="en-GB" b="1" dirty="0"/>
              <a:t>Origins of Abrahamic Faiths Homework 5: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(1.1-1.4).</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159136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40019F-DE09-4099-A418-9A7A2B7CA954}"/>
              </a:ext>
            </a:extLst>
          </p:cNvPr>
          <p:cNvSpPr txBox="1"/>
          <p:nvPr/>
        </p:nvSpPr>
        <p:spPr>
          <a:xfrm>
            <a:off x="34290" y="1059626"/>
            <a:ext cx="6546954" cy="7786747"/>
          </a:xfrm>
          <a:prstGeom prst="rect">
            <a:avLst/>
          </a:prstGeom>
          <a:noFill/>
        </p:spPr>
        <p:txBody>
          <a:bodyPr wrap="square">
            <a:spAutoFit/>
          </a:bodyPr>
          <a:lstStyle/>
          <a:p>
            <a:pPr algn="l" fontAlgn="base"/>
            <a:r>
              <a:rPr lang="en-GB" sz="1000" b="1" i="0" dirty="0">
                <a:effectLst/>
                <a:latin typeface="Graphik"/>
              </a:rPr>
              <a:t>Why did God flood the world?</a:t>
            </a:r>
          </a:p>
          <a:p>
            <a:pPr algn="l" fontAlgn="base"/>
            <a:r>
              <a:rPr lang="en-GB" sz="1000" b="0" i="0" dirty="0">
                <a:effectLst/>
                <a:latin typeface="Graphik"/>
                <a:hlinkClick r:id="rId2">
                  <a:extLst>
                    <a:ext uri="{A12FA001-AC4F-418D-AE19-62706E023703}">
                      <ahyp:hlinkClr xmlns:ahyp="http://schemas.microsoft.com/office/drawing/2018/hyperlinkcolor" val="tx"/>
                    </a:ext>
                  </a:extLst>
                </a:hlinkClick>
              </a:rPr>
              <a:t>The story of the flood</a:t>
            </a:r>
            <a:r>
              <a:rPr lang="en-GB" sz="1000" b="0" i="0" dirty="0">
                <a:effectLst/>
                <a:latin typeface="Graphik"/>
              </a:rPr>
              <a:t> is found in </a:t>
            </a:r>
            <a:r>
              <a:rPr lang="en-GB" sz="1000" dirty="0">
                <a:latin typeface="Graphik"/>
              </a:rPr>
              <a:t>Genesis</a:t>
            </a:r>
            <a:r>
              <a:rPr lang="en-GB" sz="1000" b="0" i="0" dirty="0">
                <a:effectLst/>
                <a:latin typeface="Graphik"/>
              </a:rPr>
              <a:t>, but it really begins a bit earlier. We can’t forget that this story is part of a larger literary unit. After Adam and Eve ate the fruit of the tree of the knowledge of good and evil. </a:t>
            </a:r>
            <a:r>
              <a:rPr lang="en-GB" sz="1000" b="1" i="0" dirty="0">
                <a:effectLst/>
                <a:latin typeface="Graphik"/>
                <a:hlinkClick r:id="rId3">
                  <a:extLst>
                    <a:ext uri="{A12FA001-AC4F-418D-AE19-62706E023703}">
                      <ahyp:hlinkClr xmlns:ahyp="http://schemas.microsoft.com/office/drawing/2018/hyperlinkcolor" val="tx"/>
                    </a:ext>
                  </a:extLst>
                </a:hlinkClick>
              </a:rPr>
              <a:t>1</a:t>
            </a:r>
            <a:r>
              <a:rPr lang="en-GB" sz="1000" b="0" i="0" dirty="0">
                <a:effectLst/>
                <a:latin typeface="Graphik"/>
                <a:hlinkClick r:id="rId3">
                  <a:extLst>
                    <a:ext uri="{A12FA001-AC4F-418D-AE19-62706E023703}">
                      <ahyp:hlinkClr xmlns:ahyp="http://schemas.microsoft.com/office/drawing/2018/hyperlinkcolor" val="tx"/>
                    </a:ext>
                  </a:extLst>
                </a:hlinkClick>
              </a:rPr>
              <a:t>Now the serpent was more crafty than any beast of the field which the Lord God had made. And he said to the woman, “Indeed, has God said, ‘You shall not eat from any tree of the garden’?” </a:t>
            </a:r>
            <a:r>
              <a:rPr lang="en-GB" sz="1000" b="1" i="0" dirty="0">
                <a:effectLst/>
                <a:latin typeface="Graphik"/>
                <a:hlinkClick r:id="rId3">
                  <a:extLst>
                    <a:ext uri="{A12FA001-AC4F-418D-AE19-62706E023703}">
                      <ahyp:hlinkClr xmlns:ahyp="http://schemas.microsoft.com/office/drawing/2018/hyperlinkcolor" val="tx"/>
                    </a:ext>
                  </a:extLst>
                </a:hlinkClick>
              </a:rPr>
              <a:t>2</a:t>
            </a:r>
            <a:r>
              <a:rPr lang="en-GB" sz="1000" b="0" i="0" dirty="0">
                <a:effectLst/>
                <a:latin typeface="Graphik"/>
                <a:hlinkClick r:id="rId3">
                  <a:extLst>
                    <a:ext uri="{A12FA001-AC4F-418D-AE19-62706E023703}">
                      <ahyp:hlinkClr xmlns:ahyp="http://schemas.microsoft.com/office/drawing/2018/hyperlinkcolor" val="tx"/>
                    </a:ext>
                  </a:extLst>
                </a:hlinkClick>
              </a:rPr>
              <a:t>The woman said to the serpent, “From the fruit of the trees of the garden we may eat; </a:t>
            </a:r>
            <a:r>
              <a:rPr lang="en-GB" sz="1000" b="1" i="0" dirty="0">
                <a:effectLst/>
                <a:latin typeface="Graphik"/>
                <a:hlinkClick r:id="rId3">
                  <a:extLst>
                    <a:ext uri="{A12FA001-AC4F-418D-AE19-62706E023703}">
                      <ahyp:hlinkClr xmlns:ahyp="http://schemas.microsoft.com/office/drawing/2018/hyperlinkcolor" val="tx"/>
                    </a:ext>
                  </a:extLst>
                </a:hlinkClick>
              </a:rPr>
              <a:t>3</a:t>
            </a:r>
            <a:r>
              <a:rPr lang="en-GB" sz="1000" b="0" i="0" dirty="0">
                <a:effectLst/>
                <a:latin typeface="Graphik"/>
                <a:hlinkClick r:id="rId3">
                  <a:extLst>
                    <a:ext uri="{A12FA001-AC4F-418D-AE19-62706E023703}">
                      <ahyp:hlinkClr xmlns:ahyp="http://schemas.microsoft.com/office/drawing/2018/hyperlinkcolor" val="tx"/>
                    </a:ext>
                  </a:extLst>
                </a:hlinkClick>
              </a:rPr>
              <a:t>but from the fruit of the tree which is in the middle of the garden, God has said, ‘You shall not eat from it or touch it, or you will die.’ ” </a:t>
            </a:r>
            <a:r>
              <a:rPr lang="en-GB" sz="1000" b="1" i="0" dirty="0">
                <a:effectLst/>
                <a:latin typeface="Graphik"/>
                <a:hlinkClick r:id="rId3">
                  <a:extLst>
                    <a:ext uri="{A12FA001-AC4F-418D-AE19-62706E023703}">
                      <ahyp:hlinkClr xmlns:ahyp="http://schemas.microsoft.com/office/drawing/2018/hyperlinkcolor" val="tx"/>
                    </a:ext>
                  </a:extLst>
                </a:hlinkClick>
              </a:rPr>
              <a:t>4</a:t>
            </a:r>
            <a:r>
              <a:rPr lang="en-GB" sz="1000" b="0" i="0" dirty="0">
                <a:effectLst/>
                <a:latin typeface="Graphik"/>
                <a:hlinkClick r:id="rId3">
                  <a:extLst>
                    <a:ext uri="{A12FA001-AC4F-418D-AE19-62706E023703}">
                      <ahyp:hlinkClr xmlns:ahyp="http://schemas.microsoft.com/office/drawing/2018/hyperlinkcolor" val="tx"/>
                    </a:ext>
                  </a:extLst>
                </a:hlinkClick>
              </a:rPr>
              <a:t>The serpent said to the woman, “You surely will not die! </a:t>
            </a:r>
            <a:r>
              <a:rPr lang="en-GB" sz="1000" b="1" i="0" dirty="0">
                <a:effectLst/>
                <a:latin typeface="Graphik"/>
                <a:hlinkClick r:id="rId3">
                  <a:extLst>
                    <a:ext uri="{A12FA001-AC4F-418D-AE19-62706E023703}">
                      <ahyp:hlinkClr xmlns:ahyp="http://schemas.microsoft.com/office/drawing/2018/hyperlinkcolor" val="tx"/>
                    </a:ext>
                  </a:extLst>
                </a:hlinkClick>
              </a:rPr>
              <a:t>5</a:t>
            </a:r>
            <a:r>
              <a:rPr lang="en-GB" sz="1000" b="0" i="0" dirty="0">
                <a:effectLst/>
                <a:latin typeface="Graphik"/>
                <a:hlinkClick r:id="rId3">
                  <a:extLst>
                    <a:ext uri="{A12FA001-AC4F-418D-AE19-62706E023703}">
                      <ahyp:hlinkClr xmlns:ahyp="http://schemas.microsoft.com/office/drawing/2018/hyperlinkcolor" val="tx"/>
                    </a:ext>
                  </a:extLst>
                </a:hlinkClick>
              </a:rPr>
              <a:t>For God knows that in the day you eat from it your eyes will be opened, and you will be like God, knowing good and evil.” </a:t>
            </a:r>
            <a:r>
              <a:rPr lang="en-GB" sz="1000" b="1" i="0" dirty="0">
                <a:effectLst/>
                <a:latin typeface="Graphik"/>
                <a:hlinkClick r:id="rId3">
                  <a:extLst>
                    <a:ext uri="{A12FA001-AC4F-418D-AE19-62706E023703}">
                      <ahyp:hlinkClr xmlns:ahyp="http://schemas.microsoft.com/office/drawing/2018/hyperlinkcolor" val="tx"/>
                    </a:ext>
                  </a:extLst>
                </a:hlinkClick>
              </a:rPr>
              <a:t>6</a:t>
            </a:r>
            <a:r>
              <a:rPr lang="en-GB" sz="1000" b="0" i="0" dirty="0">
                <a:effectLst/>
                <a:latin typeface="Graphik"/>
                <a:hlinkClick r:id="rId3">
                  <a:extLst>
                    <a:ext uri="{A12FA001-AC4F-418D-AE19-62706E023703}">
                      <ahyp:hlinkClr xmlns:ahyp="http://schemas.microsoft.com/office/drawing/2018/hyperlinkcolor" val="tx"/>
                    </a:ext>
                  </a:extLst>
                </a:hlinkClick>
              </a:rPr>
              <a:t>When the woman saw that the tree was good for food, and that it was a delight to the eyes, and that the tree was desirable to make one wise, she took from its fruit and ate; and she gave also to her husband with her, and he ate. </a:t>
            </a:r>
            <a:r>
              <a:rPr lang="en-GB" sz="1000" b="1" i="0" dirty="0">
                <a:effectLst/>
                <a:latin typeface="Graphik"/>
                <a:hlinkClick r:id="rId3">
                  <a:extLst>
                    <a:ext uri="{A12FA001-AC4F-418D-AE19-62706E023703}">
                      <ahyp:hlinkClr xmlns:ahyp="http://schemas.microsoft.com/office/drawing/2018/hyperlinkcolor" val="tx"/>
                    </a:ext>
                  </a:extLst>
                </a:hlinkClick>
              </a:rPr>
              <a:t>7</a:t>
            </a:r>
            <a:r>
              <a:rPr lang="en-GB" sz="1000" b="0" i="0" dirty="0">
                <a:effectLst/>
                <a:latin typeface="Graphik"/>
                <a:hlinkClick r:id="rId3">
                  <a:extLst>
                    <a:ext uri="{A12FA001-AC4F-418D-AE19-62706E023703}">
                      <ahyp:hlinkClr xmlns:ahyp="http://schemas.microsoft.com/office/drawing/2018/hyperlinkcolor" val="tx"/>
                    </a:ext>
                  </a:extLst>
                </a:hlinkClick>
              </a:rPr>
              <a:t>Then the eyes of both of them were opened, and they knew that they were naked; and they sewed fig leaves together and made themselves loin coverings.</a:t>
            </a:r>
          </a:p>
          <a:p>
            <a:pPr algn="l" fontAlgn="base"/>
            <a:r>
              <a:rPr lang="en-GB" sz="1000" b="1" i="0" dirty="0">
                <a:effectLst/>
                <a:latin typeface="Graphik"/>
                <a:hlinkClick r:id="rId3">
                  <a:extLst>
                    <a:ext uri="{A12FA001-AC4F-418D-AE19-62706E023703}">
                      <ahyp:hlinkClr xmlns:ahyp="http://schemas.microsoft.com/office/drawing/2018/hyperlinkcolor" val="tx"/>
                    </a:ext>
                  </a:extLst>
                </a:hlinkClick>
              </a:rPr>
              <a:t>8</a:t>
            </a:r>
            <a:r>
              <a:rPr lang="en-GB" sz="1000" b="0" i="0" dirty="0">
                <a:effectLst/>
                <a:latin typeface="Graphik"/>
                <a:hlinkClick r:id="rId3">
                  <a:extLst>
                    <a:ext uri="{A12FA001-AC4F-418D-AE19-62706E023703}">
                      <ahyp:hlinkClr xmlns:ahyp="http://schemas.microsoft.com/office/drawing/2018/hyperlinkcolor" val="tx"/>
                    </a:ext>
                  </a:extLst>
                </a:hlinkClick>
              </a:rPr>
              <a:t>They heard the sound of the Lord God walking in the garden in the cool of the day, and the man and his wife hid themselves from the presence of the Lord God among the trees of the garden. </a:t>
            </a:r>
            <a:r>
              <a:rPr lang="en-GB" sz="1000" b="1" i="0" dirty="0">
                <a:effectLst/>
                <a:latin typeface="Graphik"/>
                <a:hlinkClick r:id="rId3">
                  <a:extLst>
                    <a:ext uri="{A12FA001-AC4F-418D-AE19-62706E023703}">
                      <ahyp:hlinkClr xmlns:ahyp="http://schemas.microsoft.com/office/drawing/2018/hyperlinkcolor" val="tx"/>
                    </a:ext>
                  </a:extLst>
                </a:hlinkClick>
              </a:rPr>
              <a:t>9</a:t>
            </a:r>
            <a:r>
              <a:rPr lang="en-GB" sz="1000" b="0" i="0" dirty="0">
                <a:effectLst/>
                <a:latin typeface="Graphik"/>
                <a:hlinkClick r:id="rId3">
                  <a:extLst>
                    <a:ext uri="{A12FA001-AC4F-418D-AE19-62706E023703}">
                      <ahyp:hlinkClr xmlns:ahyp="http://schemas.microsoft.com/office/drawing/2018/hyperlinkcolor" val="tx"/>
                    </a:ext>
                  </a:extLst>
                </a:hlinkClick>
              </a:rPr>
              <a:t>Then the Lord God called to the man, and said to him, “Where are you?” </a:t>
            </a:r>
            <a:r>
              <a:rPr lang="en-GB" sz="1000" b="1" i="0" dirty="0">
                <a:effectLst/>
                <a:latin typeface="Graphik"/>
                <a:hlinkClick r:id="rId3">
                  <a:extLst>
                    <a:ext uri="{A12FA001-AC4F-418D-AE19-62706E023703}">
                      <ahyp:hlinkClr xmlns:ahyp="http://schemas.microsoft.com/office/drawing/2018/hyperlinkcolor" val="tx"/>
                    </a:ext>
                  </a:extLst>
                </a:hlinkClick>
              </a:rPr>
              <a:t>10</a:t>
            </a:r>
            <a:r>
              <a:rPr lang="en-GB" sz="1000" b="0" i="0" dirty="0">
                <a:effectLst/>
                <a:latin typeface="Graphik"/>
                <a:hlinkClick r:id="rId3">
                  <a:extLst>
                    <a:ext uri="{A12FA001-AC4F-418D-AE19-62706E023703}">
                      <ahyp:hlinkClr xmlns:ahyp="http://schemas.microsoft.com/office/drawing/2018/hyperlinkcolor" val="tx"/>
                    </a:ext>
                  </a:extLst>
                </a:hlinkClick>
              </a:rPr>
              <a:t>He said, “I heard the sound of You in the garden, and I was afraid because I was naked; so I hid myself.” </a:t>
            </a:r>
            <a:r>
              <a:rPr lang="en-GB" sz="1000" b="1" i="0" dirty="0">
                <a:effectLst/>
                <a:latin typeface="Graphik"/>
                <a:hlinkClick r:id="rId3">
                  <a:extLst>
                    <a:ext uri="{A12FA001-AC4F-418D-AE19-62706E023703}">
                      <ahyp:hlinkClr xmlns:ahyp="http://schemas.microsoft.com/office/drawing/2018/hyperlinkcolor" val="tx"/>
                    </a:ext>
                  </a:extLst>
                </a:hlinkClick>
              </a:rPr>
              <a:t>11</a:t>
            </a:r>
            <a:r>
              <a:rPr lang="en-GB" sz="1000" b="0" i="0" dirty="0">
                <a:effectLst/>
                <a:latin typeface="Graphik"/>
                <a:hlinkClick r:id="rId3">
                  <a:extLst>
                    <a:ext uri="{A12FA001-AC4F-418D-AE19-62706E023703}">
                      <ahyp:hlinkClr xmlns:ahyp="http://schemas.microsoft.com/office/drawing/2018/hyperlinkcolor" val="tx"/>
                    </a:ext>
                  </a:extLst>
                </a:hlinkClick>
              </a:rPr>
              <a:t>And He said, “Who told you that you were naked? Have you eaten from the tree of which I commanded you not to eat?” </a:t>
            </a:r>
            <a:r>
              <a:rPr lang="en-GB" sz="1000" b="1" i="0" dirty="0">
                <a:effectLst/>
                <a:latin typeface="Graphik"/>
                <a:hlinkClick r:id="rId3">
                  <a:extLst>
                    <a:ext uri="{A12FA001-AC4F-418D-AE19-62706E023703}">
                      <ahyp:hlinkClr xmlns:ahyp="http://schemas.microsoft.com/office/drawing/2018/hyperlinkcolor" val="tx"/>
                    </a:ext>
                  </a:extLst>
                </a:hlinkClick>
              </a:rPr>
              <a:t>12</a:t>
            </a:r>
            <a:r>
              <a:rPr lang="en-GB" sz="1000" b="0" i="0" dirty="0">
                <a:effectLst/>
                <a:latin typeface="Graphik"/>
                <a:hlinkClick r:id="rId3">
                  <a:extLst>
                    <a:ext uri="{A12FA001-AC4F-418D-AE19-62706E023703}">
                      <ahyp:hlinkClr xmlns:ahyp="http://schemas.microsoft.com/office/drawing/2018/hyperlinkcolor" val="tx"/>
                    </a:ext>
                  </a:extLst>
                </a:hlinkClick>
              </a:rPr>
              <a:t>The man said, “The woman whom You gave to be with me, she gave me from the tree, and I ate.” </a:t>
            </a:r>
            <a:r>
              <a:rPr lang="en-GB" sz="1000" b="1" i="0" dirty="0">
                <a:effectLst/>
                <a:latin typeface="Graphik"/>
                <a:hlinkClick r:id="rId3">
                  <a:extLst>
                    <a:ext uri="{A12FA001-AC4F-418D-AE19-62706E023703}">
                      <ahyp:hlinkClr xmlns:ahyp="http://schemas.microsoft.com/office/drawing/2018/hyperlinkcolor" val="tx"/>
                    </a:ext>
                  </a:extLst>
                </a:hlinkClick>
              </a:rPr>
              <a:t>13</a:t>
            </a:r>
            <a:r>
              <a:rPr lang="en-GB" sz="1000" b="0" i="0" dirty="0">
                <a:effectLst/>
                <a:latin typeface="Graphik"/>
                <a:hlinkClick r:id="rId3">
                  <a:extLst>
                    <a:ext uri="{A12FA001-AC4F-418D-AE19-62706E023703}">
                      <ahyp:hlinkClr xmlns:ahyp="http://schemas.microsoft.com/office/drawing/2018/hyperlinkcolor" val="tx"/>
                    </a:ext>
                  </a:extLst>
                </a:hlinkClick>
              </a:rPr>
              <a:t>Then the Lord God said to the woman, “What is this you have done?” And the woman said, “The serpent deceived me, and I ate.” </a:t>
            </a:r>
            <a:r>
              <a:rPr lang="en-GB" sz="1000" b="0" i="0" dirty="0">
                <a:effectLst/>
                <a:latin typeface="Graphik"/>
              </a:rPr>
              <a:t>)</a:t>
            </a:r>
          </a:p>
          <a:p>
            <a:pPr algn="l" fontAlgn="base"/>
            <a:r>
              <a:rPr lang="en-GB" sz="1000" dirty="0">
                <a:latin typeface="Graphik"/>
              </a:rPr>
              <a:t>T</a:t>
            </a:r>
            <a:r>
              <a:rPr lang="en-GB" sz="1000" b="0" i="0" dirty="0">
                <a:effectLst/>
                <a:latin typeface="Graphik"/>
              </a:rPr>
              <a:t>hings began a downward spiral. Humanity multiplied and violence reigned. Cain killed his brother Abel. One of Cain’s descendants, Lamech, became a man renowned for violence, boasting his exploits). Sin and evil were only intensifying. </a:t>
            </a:r>
            <a:r>
              <a:rPr lang="en-GB" sz="1000" b="1" i="0" dirty="0">
                <a:effectLst/>
                <a:latin typeface="Graphik"/>
              </a:rPr>
              <a:t>How would God react to this state of humanity?</a:t>
            </a:r>
          </a:p>
          <a:p>
            <a:pPr algn="l" fontAlgn="base"/>
            <a:r>
              <a:rPr lang="en-GB" sz="1000" b="0" i="0" dirty="0">
                <a:effectLst/>
                <a:latin typeface="Graphik"/>
              </a:rPr>
              <a:t>Just before the story of the flood begins, we learn that “the Lord saw that the wickedness of man was great in the earth, and that every intention of the thoughts of his heart was only evil continually ”and it grieved God “to his heart”. So God sent the floodwaters as a judgment, a block in the way of humanity’s wickedness that rose out of the grief of his heart. Genesis describes the flood as the de-creation of the world—the earth sinks back into the chaotic waters that God cleared away on page one of the Bible.</a:t>
            </a:r>
          </a:p>
          <a:p>
            <a:pPr algn="l" fontAlgn="base"/>
            <a:r>
              <a:rPr lang="en-GB" sz="1000" b="0" i="0" dirty="0">
                <a:effectLst/>
                <a:latin typeface="Graphik"/>
              </a:rPr>
              <a:t>In the ark, God carries Noah’s family through the flood unharmed to start afresh in a world returned to innocence. It is a new beginning and a chance to have a different end.</a:t>
            </a:r>
          </a:p>
          <a:p>
            <a:pPr algn="l" fontAlgn="base"/>
            <a:r>
              <a:rPr lang="en-GB" sz="1000" b="0" i="0" dirty="0">
                <a:effectLst/>
                <a:latin typeface="Graphik"/>
              </a:rPr>
              <a:t>If you’re like us, you might be saying, “But no matter how you tell the story, God still wipes out all of humanity except one family!” How does the flood reflect the goodness of God when he sent such disaster on the earth? Let’s make three observations from the context of the story.</a:t>
            </a:r>
          </a:p>
          <a:p>
            <a:pPr algn="l" fontAlgn="base"/>
            <a:r>
              <a:rPr lang="en-GB" sz="1000" b="1" i="0" dirty="0">
                <a:effectLst/>
                <a:latin typeface="Graphik"/>
              </a:rPr>
              <a:t>Just Mercy</a:t>
            </a:r>
            <a:endParaRPr lang="en-GB" sz="1000" b="0" i="0" dirty="0">
              <a:effectLst/>
              <a:latin typeface="Graphik"/>
            </a:endParaRPr>
          </a:p>
          <a:p>
            <a:pPr algn="l" fontAlgn="base"/>
            <a:r>
              <a:rPr lang="en-GB" sz="1000" b="0" i="0" dirty="0">
                <a:effectLst/>
                <a:latin typeface="Graphik"/>
              </a:rPr>
              <a:t>The story of the flood is one of God taking merciful action to restrain humanity’s ever-increasing evil. Genesis tells us that God saw that “every intention of the thoughts of man’s heart was only evil continually”. In the Bible, context means everything. Genesis firmly anchors the meaning of the flood in the context of God’s intervention to stop humanity’s headlong slide into evil.</a:t>
            </a:r>
          </a:p>
          <a:p>
            <a:pPr algn="l" fontAlgn="base"/>
            <a:r>
              <a:rPr lang="en-GB" sz="1000" b="1" i="0" dirty="0">
                <a:effectLst/>
                <a:latin typeface="Graphik"/>
              </a:rPr>
              <a:t>Grief, Not Vengeance</a:t>
            </a:r>
            <a:endParaRPr lang="en-GB" sz="1000" b="0" i="0" dirty="0">
              <a:effectLst/>
              <a:latin typeface="Graphik"/>
            </a:endParaRPr>
          </a:p>
          <a:p>
            <a:pPr algn="l" fontAlgn="base"/>
            <a:r>
              <a:rPr lang="en-GB" sz="1000" b="0" i="0" dirty="0">
                <a:effectLst/>
                <a:latin typeface="Graphik"/>
              </a:rPr>
              <a:t>God doesn’t take pleasure in the flood. Rather, Genesis highlights how the wickedness unleashed by the Fall caused him sorrow and grief. God made the earth to be a place where humanity could flourish, but instead they turned it into a </a:t>
            </a:r>
            <a:r>
              <a:rPr lang="en-GB" sz="1000" b="0" i="0" dirty="0" err="1">
                <a:effectLst/>
                <a:latin typeface="Graphik"/>
              </a:rPr>
              <a:t>theater</a:t>
            </a:r>
            <a:r>
              <a:rPr lang="en-GB" sz="1000" b="0" i="0" dirty="0">
                <a:effectLst/>
                <a:latin typeface="Graphik"/>
              </a:rPr>
              <a:t> of violence and disaster. And God’s heart was broken.</a:t>
            </a:r>
          </a:p>
          <a:p>
            <a:pPr algn="l" fontAlgn="base"/>
            <a:r>
              <a:rPr lang="en-GB" sz="1000" b="1" i="0" dirty="0">
                <a:effectLst/>
                <a:latin typeface="Graphik"/>
                <a:hlinkClick r:id="rId4">
                  <a:extLst>
                    <a:ext uri="{A12FA001-AC4F-418D-AE19-62706E023703}">
                      <ahyp:hlinkClr xmlns:ahyp="http://schemas.microsoft.com/office/drawing/2018/hyperlinkcolor" val="tx"/>
                    </a:ext>
                  </a:extLst>
                </a:hlinkClick>
              </a:rPr>
              <a:t>Covenant</a:t>
            </a:r>
            <a:endParaRPr lang="en-GB" sz="1000" b="0" i="0" dirty="0">
              <a:effectLst/>
              <a:latin typeface="Graphik"/>
            </a:endParaRPr>
          </a:p>
          <a:p>
            <a:pPr algn="l" fontAlgn="base"/>
            <a:r>
              <a:rPr lang="en-GB" sz="1000" b="0" i="0" dirty="0">
                <a:effectLst/>
                <a:latin typeface="Graphik"/>
              </a:rPr>
              <a:t>Later on, when Isaiah the prophet remembers Noah, he doesn’t think of the flood but the covenant God made with Noah afterward. In that covenant, God promises that nothing like this will ever happen again. This points to the key meaning of the story: the flood is about God’s mercy and commitment to the goodness of what he has made.</a:t>
            </a:r>
          </a:p>
          <a:p>
            <a:pPr algn="l" fontAlgn="base"/>
            <a:r>
              <a:rPr lang="en-GB" sz="1000" b="1" i="0" dirty="0">
                <a:effectLst/>
                <a:latin typeface="Graphik"/>
              </a:rPr>
              <a:t>A New Beginning?</a:t>
            </a:r>
          </a:p>
          <a:p>
            <a:pPr algn="l" fontAlgn="base"/>
            <a:r>
              <a:rPr lang="en-GB" sz="1000" b="0" i="0" dirty="0">
                <a:effectLst/>
                <a:latin typeface="Graphik"/>
              </a:rPr>
              <a:t>So what have we learned so far? The flood wasn’t an act of destruction by a angry God. God was acting to restore the goodness of his creation. God preserves one family through the flood and elevates Noah as a new Adam, placed once again in a garden on a high mountain paradise with the commission to be fruitful and multiply.</a:t>
            </a:r>
          </a:p>
          <a:p>
            <a:pPr algn="l" fontAlgn="base"/>
            <a:r>
              <a:rPr lang="en-GB" sz="1000" b="0" i="0" dirty="0">
                <a:effectLst/>
                <a:latin typeface="Graphik"/>
              </a:rPr>
              <a:t>Of course, just as in Eden, instead of spreading God’s goodness, Noah and his family begin again to spread the disaster of human evil. </a:t>
            </a:r>
          </a:p>
        </p:txBody>
      </p:sp>
      <p:sp>
        <p:nvSpPr>
          <p:cNvPr id="4" name="TextBox 3">
            <a:extLst>
              <a:ext uri="{FF2B5EF4-FFF2-40B4-BE49-F238E27FC236}">
                <a16:creationId xmlns:a16="http://schemas.microsoft.com/office/drawing/2014/main" id="{9665F119-733F-422C-9F95-884E2D436A2F}"/>
              </a:ext>
            </a:extLst>
          </p:cNvPr>
          <p:cNvSpPr txBox="1"/>
          <p:nvPr/>
        </p:nvSpPr>
        <p:spPr>
          <a:xfrm>
            <a:off x="155523" y="8789388"/>
            <a:ext cx="6546954" cy="1015663"/>
          </a:xfrm>
          <a:prstGeom prst="rect">
            <a:avLst/>
          </a:prstGeom>
          <a:noFill/>
          <a:ln>
            <a:solidFill>
              <a:schemeClr val="tx1"/>
            </a:solidFill>
          </a:ln>
        </p:spPr>
        <p:txBody>
          <a:bodyPr wrap="square" rtlCol="0">
            <a:spAutoFit/>
          </a:bodyPr>
          <a:lstStyle/>
          <a:p>
            <a:r>
              <a:rPr lang="en-GB" sz="1200" dirty="0"/>
              <a:t>Answer these questions in full sentences:</a:t>
            </a:r>
          </a:p>
          <a:p>
            <a:pPr marL="342900" indent="-342900">
              <a:buAutoNum type="arabicPeriod"/>
            </a:pPr>
            <a:r>
              <a:rPr lang="en-GB" sz="1200" dirty="0"/>
              <a:t>Explain what happened in Genesis 3?</a:t>
            </a:r>
          </a:p>
          <a:p>
            <a:pPr marL="342900" indent="-342900">
              <a:buAutoNum type="arabicPeriod"/>
            </a:pPr>
            <a:r>
              <a:rPr lang="en-GB" sz="1200" dirty="0"/>
              <a:t>According to the author, why should God not be seen as violent and out of order? Give two reasons.</a:t>
            </a:r>
          </a:p>
          <a:p>
            <a:pPr marL="342900" indent="-342900">
              <a:buAutoNum type="arabicPeriod"/>
            </a:pPr>
            <a:r>
              <a:rPr lang="en-GB" sz="1200" dirty="0"/>
              <a:t>How could it be argued that God’s covenant with Noah failed?</a:t>
            </a:r>
          </a:p>
        </p:txBody>
      </p:sp>
      <p:sp>
        <p:nvSpPr>
          <p:cNvPr id="5" name="TextBox 4">
            <a:extLst>
              <a:ext uri="{FF2B5EF4-FFF2-40B4-BE49-F238E27FC236}">
                <a16:creationId xmlns:a16="http://schemas.microsoft.com/office/drawing/2014/main" id="{8BC8DF0B-CF47-47DA-86BB-E98B0640EB3A}"/>
              </a:ext>
            </a:extLst>
          </p:cNvPr>
          <p:cNvSpPr txBox="1"/>
          <p:nvPr/>
        </p:nvSpPr>
        <p:spPr>
          <a:xfrm>
            <a:off x="34290" y="64737"/>
            <a:ext cx="6789420" cy="923330"/>
          </a:xfrm>
          <a:prstGeom prst="rect">
            <a:avLst/>
          </a:prstGeom>
          <a:noFill/>
        </p:spPr>
        <p:txBody>
          <a:bodyPr wrap="square" rtlCol="0">
            <a:spAutoFit/>
          </a:bodyPr>
          <a:lstStyle/>
          <a:p>
            <a:r>
              <a:rPr lang="en-GB" b="1" dirty="0"/>
              <a:t>Origins of Abrahamic Faiths Homework 6: Comprehension</a:t>
            </a:r>
          </a:p>
          <a:p>
            <a:endParaRPr lang="en-GB" b="1" dirty="0"/>
          </a:p>
          <a:p>
            <a:r>
              <a:rPr lang="en-GB" dirty="0"/>
              <a:t>Due:</a:t>
            </a:r>
          </a:p>
        </p:txBody>
      </p:sp>
    </p:spTree>
    <p:extLst>
      <p:ext uri="{BB962C8B-B14F-4D97-AF65-F5344CB8AC3E}">
        <p14:creationId xmlns:p14="http://schemas.microsoft.com/office/powerpoint/2010/main" val="265683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DFC383-9C94-4715-9836-BA2677E49436}"/>
              </a:ext>
            </a:extLst>
          </p:cNvPr>
          <p:cNvSpPr txBox="1"/>
          <p:nvPr/>
        </p:nvSpPr>
        <p:spPr>
          <a:xfrm>
            <a:off x="-10549" y="1373105"/>
            <a:ext cx="6858000" cy="284245"/>
          </a:xfrm>
          <a:prstGeom prst="rect">
            <a:avLst/>
          </a:prstGeom>
          <a:solidFill>
            <a:srgbClr val="161E6B"/>
          </a:solidFill>
          <a:ln w="41275">
            <a:noFill/>
          </a:ln>
        </p:spPr>
        <p:txBody>
          <a:bodyPr wrap="square" rtlCol="0">
            <a:spAutoFit/>
          </a:bodyPr>
          <a:lstStyle/>
          <a:p>
            <a:pPr algn="ctr"/>
            <a:r>
              <a:rPr lang="en-GB" sz="1247" b="1" spc="208" dirty="0">
                <a:ln w="15875">
                  <a:noFill/>
                </a:ln>
                <a:solidFill>
                  <a:schemeClr val="bg1"/>
                </a:solidFill>
                <a:effectLst>
                  <a:outerShdw blurRad="38100" dist="38100" dir="2700000" algn="tl">
                    <a:srgbClr val="000000">
                      <a:alpha val="43137"/>
                    </a:srgbClr>
                  </a:outerShdw>
                </a:effectLst>
              </a:rPr>
              <a:t>Knowledge Organiser| Origins of Abrahamic Faith</a:t>
            </a:r>
            <a:endParaRPr lang="en-GB" sz="1247" spc="208" dirty="0">
              <a:ln w="15875">
                <a:noFill/>
              </a:ln>
              <a:solidFill>
                <a:schemeClr val="bg1"/>
              </a:solidFill>
              <a:effectLst>
                <a:outerShdw blurRad="38100" dist="38100" dir="2700000" algn="tl">
                  <a:srgbClr val="000000">
                    <a:alpha val="43137"/>
                  </a:srgbClr>
                </a:outerShdw>
              </a:effectLst>
            </a:endParaRPr>
          </a:p>
        </p:txBody>
      </p:sp>
      <p:graphicFrame>
        <p:nvGraphicFramePr>
          <p:cNvPr id="5" name="Table 2">
            <a:extLst>
              <a:ext uri="{FF2B5EF4-FFF2-40B4-BE49-F238E27FC236}">
                <a16:creationId xmlns:a16="http://schemas.microsoft.com/office/drawing/2014/main" id="{733B8653-B607-4DDA-9A83-87257EEE82F9}"/>
              </a:ext>
            </a:extLst>
          </p:cNvPr>
          <p:cNvGraphicFramePr>
            <a:graphicFrameLocks noGrp="1"/>
          </p:cNvGraphicFramePr>
          <p:nvPr>
            <p:extLst>
              <p:ext uri="{D42A27DB-BD31-4B8C-83A1-F6EECF244321}">
                <p14:modId xmlns:p14="http://schemas.microsoft.com/office/powerpoint/2010/main" val="3548238470"/>
              </p:ext>
            </p:extLst>
          </p:nvPr>
        </p:nvGraphicFramePr>
        <p:xfrm>
          <a:off x="10549" y="1657350"/>
          <a:ext cx="3418451" cy="8248646"/>
        </p:xfrm>
        <a:graphic>
          <a:graphicData uri="http://schemas.openxmlformats.org/drawingml/2006/table">
            <a:tbl>
              <a:tblPr firstRow="1" bandRow="1">
                <a:tableStyleId>{5940675A-B579-460E-94D1-54222C63F5DA}</a:tableStyleId>
              </a:tblPr>
              <a:tblGrid>
                <a:gridCol w="335697">
                  <a:extLst>
                    <a:ext uri="{9D8B030D-6E8A-4147-A177-3AD203B41FA5}">
                      <a16:colId xmlns:a16="http://schemas.microsoft.com/office/drawing/2014/main" val="2998651520"/>
                    </a:ext>
                  </a:extLst>
                </a:gridCol>
                <a:gridCol w="997645">
                  <a:extLst>
                    <a:ext uri="{9D8B030D-6E8A-4147-A177-3AD203B41FA5}">
                      <a16:colId xmlns:a16="http://schemas.microsoft.com/office/drawing/2014/main" val="358981360"/>
                    </a:ext>
                  </a:extLst>
                </a:gridCol>
                <a:gridCol w="2085109">
                  <a:extLst>
                    <a:ext uri="{9D8B030D-6E8A-4147-A177-3AD203B41FA5}">
                      <a16:colId xmlns:a16="http://schemas.microsoft.com/office/drawing/2014/main" val="1538778959"/>
                    </a:ext>
                  </a:extLst>
                </a:gridCol>
              </a:tblGrid>
              <a:tr h="996958">
                <a:tc>
                  <a:txBody>
                    <a:bodyPr/>
                    <a:lstStyle/>
                    <a:p>
                      <a:pPr algn="ctr"/>
                      <a:r>
                        <a:rPr lang="en-GB" sz="1200" b="1" dirty="0"/>
                        <a:t>11</a:t>
                      </a:r>
                    </a:p>
                  </a:txBody>
                  <a:tcPr marL="63305" marR="63305" marT="31653" marB="31653">
                    <a:solidFill>
                      <a:srgbClr val="F8CBAD"/>
                    </a:solidFill>
                  </a:tcPr>
                </a:tc>
                <a:tc>
                  <a:txBody>
                    <a:bodyPr/>
                    <a:lstStyle/>
                    <a:p>
                      <a:pPr algn="ctr"/>
                      <a:endParaRPr lang="en-GB" sz="1200" b="1" dirty="0"/>
                    </a:p>
                    <a:p>
                      <a:pPr algn="ctr"/>
                      <a:r>
                        <a:rPr lang="en-GB" sz="1200" b="1" dirty="0"/>
                        <a:t>Moses</a:t>
                      </a:r>
                    </a:p>
                  </a:txBody>
                  <a:tcPr marL="63305" marR="63305" marT="31653" marB="31653">
                    <a:noFill/>
                  </a:tcPr>
                </a:tc>
                <a:tc>
                  <a:txBody>
                    <a:bodyPr/>
                    <a:lstStyle/>
                    <a:p>
                      <a:r>
                        <a:rPr lang="en-GB" sz="1200" b="0" i="0" kern="1200" dirty="0">
                          <a:solidFill>
                            <a:schemeClr val="tx1"/>
                          </a:solidFill>
                          <a:effectLst/>
                          <a:latin typeface="+mn-lt"/>
                          <a:ea typeface="+mn-ea"/>
                          <a:cs typeface="+mn-cs"/>
                        </a:rPr>
                        <a:t>The Hebrew prophet who led the Israelites out of Egypt and delivered the Law during their years of wandering in the wilderness.</a:t>
                      </a:r>
                      <a:endParaRPr lang="en-GB" sz="1200" dirty="0"/>
                    </a:p>
                  </a:txBody>
                  <a:tcPr marL="63305" marR="63305" marT="31653" marB="31653"/>
                </a:tc>
                <a:extLst>
                  <a:ext uri="{0D108BD9-81ED-4DB2-BD59-A6C34878D82A}">
                    <a16:rowId xmlns:a16="http://schemas.microsoft.com/office/drawing/2014/main" val="480249510"/>
                  </a:ext>
                </a:extLst>
              </a:tr>
              <a:tr h="838927">
                <a:tc>
                  <a:txBody>
                    <a:bodyPr/>
                    <a:lstStyle/>
                    <a:p>
                      <a:pPr algn="ctr"/>
                      <a:r>
                        <a:rPr lang="en-GB" sz="1200" b="1" dirty="0"/>
                        <a:t>12</a:t>
                      </a:r>
                    </a:p>
                  </a:txBody>
                  <a:tcPr marL="63305" marR="63305" marT="31653" marB="31653">
                    <a:solidFill>
                      <a:srgbClr val="F8CBAD"/>
                    </a:solidFill>
                  </a:tcPr>
                </a:tc>
                <a:tc>
                  <a:txBody>
                    <a:bodyPr/>
                    <a:lstStyle/>
                    <a:p>
                      <a:pPr algn="ctr"/>
                      <a:endParaRPr lang="en-GB" sz="1200" b="1" dirty="0"/>
                    </a:p>
                    <a:p>
                      <a:pPr algn="ctr"/>
                      <a:r>
                        <a:rPr lang="en-GB" sz="1200" b="1" dirty="0"/>
                        <a:t>Exodus</a:t>
                      </a:r>
                    </a:p>
                  </a:txBody>
                  <a:tcPr marL="63305" marR="63305" marT="31653" marB="31653">
                    <a:noFill/>
                  </a:tcPr>
                </a:tc>
                <a:tc>
                  <a:txBody>
                    <a:bodyPr/>
                    <a:lstStyle/>
                    <a:p>
                      <a:r>
                        <a:rPr lang="en-GB" sz="1200" dirty="0"/>
                        <a:t>Second book of the Jewish and Christian scriptures which tells the story of Moses and the Israelites.</a:t>
                      </a:r>
                    </a:p>
                  </a:txBody>
                  <a:tcPr marL="63305" marR="63305" marT="31653" marB="31653"/>
                </a:tc>
                <a:extLst>
                  <a:ext uri="{0D108BD9-81ED-4DB2-BD59-A6C34878D82A}">
                    <a16:rowId xmlns:a16="http://schemas.microsoft.com/office/drawing/2014/main" val="2574776934"/>
                  </a:ext>
                </a:extLst>
              </a:tr>
              <a:tr h="838927">
                <a:tc>
                  <a:txBody>
                    <a:bodyPr/>
                    <a:lstStyle/>
                    <a:p>
                      <a:pPr algn="ctr"/>
                      <a:r>
                        <a:rPr lang="en-GB" sz="1200" b="1" dirty="0"/>
                        <a:t>13</a:t>
                      </a:r>
                    </a:p>
                  </a:txBody>
                  <a:tcPr marL="63305" marR="63305" marT="31653" marB="31653">
                    <a:solidFill>
                      <a:srgbClr val="F8CBAD"/>
                    </a:solidFill>
                  </a:tcPr>
                </a:tc>
                <a:tc>
                  <a:txBody>
                    <a:bodyPr/>
                    <a:lstStyle/>
                    <a:p>
                      <a:pPr algn="ctr"/>
                      <a:endParaRPr lang="en-GB" sz="1200" b="1" dirty="0"/>
                    </a:p>
                    <a:p>
                      <a:pPr algn="ctr"/>
                      <a:r>
                        <a:rPr lang="en-GB" sz="1200" b="1" dirty="0"/>
                        <a:t>Leviticus</a:t>
                      </a:r>
                    </a:p>
                  </a:txBody>
                  <a:tcPr marL="63305" marR="63305" marT="31653" marB="31653">
                    <a:noFill/>
                  </a:tcPr>
                </a:tc>
                <a:tc>
                  <a:txBody>
                    <a:bodyPr/>
                    <a:lstStyle/>
                    <a:p>
                      <a:r>
                        <a:rPr lang="en-GB" sz="1200" dirty="0"/>
                        <a:t>Third book of the Jewish and Christian scriptures which contains laws and ceremonial practices.</a:t>
                      </a:r>
                    </a:p>
                  </a:txBody>
                  <a:tcPr marL="63305" marR="63305" marT="31653" marB="31653"/>
                </a:tc>
                <a:extLst>
                  <a:ext uri="{0D108BD9-81ED-4DB2-BD59-A6C34878D82A}">
                    <a16:rowId xmlns:a16="http://schemas.microsoft.com/office/drawing/2014/main" val="3181267837"/>
                  </a:ext>
                </a:extLst>
              </a:tr>
              <a:tr h="838927">
                <a:tc>
                  <a:txBody>
                    <a:bodyPr/>
                    <a:lstStyle/>
                    <a:p>
                      <a:pPr algn="ctr"/>
                      <a:r>
                        <a:rPr lang="en-GB" sz="1200" b="1" dirty="0"/>
                        <a:t>14</a:t>
                      </a:r>
                    </a:p>
                  </a:txBody>
                  <a:tcPr marL="63305" marR="63305" marT="31653" marB="31653">
                    <a:solidFill>
                      <a:srgbClr val="F8CBAD"/>
                    </a:solidFill>
                  </a:tcPr>
                </a:tc>
                <a:tc>
                  <a:txBody>
                    <a:bodyPr/>
                    <a:lstStyle/>
                    <a:p>
                      <a:pPr algn="ctr"/>
                      <a:r>
                        <a:rPr lang="en-GB" sz="1200" b="1" dirty="0"/>
                        <a:t>Day of Atonement</a:t>
                      </a:r>
                    </a:p>
                  </a:txBody>
                  <a:tcPr marL="63305" marR="63305" marT="31653" marB="31653">
                    <a:noFill/>
                  </a:tcPr>
                </a:tc>
                <a:tc>
                  <a:txBody>
                    <a:bodyPr/>
                    <a:lstStyle/>
                    <a:p>
                      <a:r>
                        <a:rPr lang="en-GB" sz="1200" dirty="0"/>
                        <a:t>A religious practice described in Leviticus to remove the sins of the community.</a:t>
                      </a:r>
                    </a:p>
                  </a:txBody>
                  <a:tcPr marL="63305" marR="63305" marT="31653" marB="31653"/>
                </a:tc>
                <a:extLst>
                  <a:ext uri="{0D108BD9-81ED-4DB2-BD59-A6C34878D82A}">
                    <a16:rowId xmlns:a16="http://schemas.microsoft.com/office/drawing/2014/main" val="1098659137"/>
                  </a:ext>
                </a:extLst>
              </a:tr>
              <a:tr h="838927">
                <a:tc>
                  <a:txBody>
                    <a:bodyPr/>
                    <a:lstStyle/>
                    <a:p>
                      <a:pPr algn="ctr"/>
                      <a:r>
                        <a:rPr lang="en-GB" sz="1200" b="1" dirty="0"/>
                        <a:t>15</a:t>
                      </a:r>
                    </a:p>
                  </a:txBody>
                  <a:tcPr marL="63305" marR="63305" marT="31653" marB="31653">
                    <a:solidFill>
                      <a:srgbClr val="F8CBAD"/>
                    </a:solidFill>
                  </a:tcPr>
                </a:tc>
                <a:tc>
                  <a:txBody>
                    <a:bodyPr/>
                    <a:lstStyle/>
                    <a:p>
                      <a:pPr algn="ctr"/>
                      <a:endParaRPr lang="en-GB" sz="1200" b="1" dirty="0"/>
                    </a:p>
                    <a:p>
                      <a:pPr algn="ctr"/>
                      <a:r>
                        <a:rPr lang="en-GB" sz="1200" b="1" dirty="0"/>
                        <a:t>Jesus</a:t>
                      </a:r>
                    </a:p>
                  </a:txBody>
                  <a:tcPr marL="63305" marR="63305" marT="31653" marB="31653">
                    <a:noFill/>
                  </a:tcPr>
                </a:tc>
                <a:tc>
                  <a:txBody>
                    <a:bodyPr/>
                    <a:lstStyle/>
                    <a:p>
                      <a:r>
                        <a:rPr lang="en-GB" sz="1200" dirty="0"/>
                        <a:t>First-century Jewish teacher who Christians believe to be the Son of God.</a:t>
                      </a:r>
                    </a:p>
                  </a:txBody>
                  <a:tcPr marL="63305" marR="63305" marT="31653" marB="31653"/>
                </a:tc>
                <a:extLst>
                  <a:ext uri="{0D108BD9-81ED-4DB2-BD59-A6C34878D82A}">
                    <a16:rowId xmlns:a16="http://schemas.microsoft.com/office/drawing/2014/main" val="154282426"/>
                  </a:ext>
                </a:extLst>
              </a:tr>
              <a:tr h="838927">
                <a:tc>
                  <a:txBody>
                    <a:bodyPr/>
                    <a:lstStyle/>
                    <a:p>
                      <a:pPr algn="ctr"/>
                      <a:r>
                        <a:rPr lang="en-GB" sz="1200" b="1" dirty="0"/>
                        <a:t>16</a:t>
                      </a:r>
                    </a:p>
                  </a:txBody>
                  <a:tcPr marL="63305" marR="63305" marT="31653" marB="31653">
                    <a:solidFill>
                      <a:srgbClr val="F8CBAD"/>
                    </a:solidFill>
                  </a:tcPr>
                </a:tc>
                <a:tc>
                  <a:txBody>
                    <a:bodyPr/>
                    <a:lstStyle/>
                    <a:p>
                      <a:pPr algn="ctr"/>
                      <a:endParaRPr lang="en-GB" sz="1200" b="1" dirty="0"/>
                    </a:p>
                    <a:p>
                      <a:pPr algn="ctr"/>
                      <a:r>
                        <a:rPr lang="en-GB" sz="1200" b="1" dirty="0"/>
                        <a:t>Pharisees</a:t>
                      </a:r>
                    </a:p>
                  </a:txBody>
                  <a:tcPr marL="63305" marR="63305" marT="31653" marB="31653">
                    <a:noFill/>
                  </a:tcPr>
                </a:tc>
                <a:tc>
                  <a:txBody>
                    <a:bodyPr/>
                    <a:lstStyle/>
                    <a:p>
                      <a:r>
                        <a:rPr lang="en-GB" sz="1200" b="0" i="0" kern="1200" dirty="0">
                          <a:solidFill>
                            <a:schemeClr val="tx1"/>
                          </a:solidFill>
                          <a:effectLst/>
                          <a:latin typeface="+mn-lt"/>
                          <a:ea typeface="+mn-ea"/>
                          <a:cs typeface="+mn-cs"/>
                        </a:rPr>
                        <a:t>An ancient Jewish group, distinguished by strict observance of the traditional and written law.</a:t>
                      </a:r>
                      <a:endParaRPr lang="en-GB" sz="1200" dirty="0"/>
                    </a:p>
                  </a:txBody>
                  <a:tcPr marL="63305" marR="63305" marT="31653" marB="31653"/>
                </a:tc>
                <a:extLst>
                  <a:ext uri="{0D108BD9-81ED-4DB2-BD59-A6C34878D82A}">
                    <a16:rowId xmlns:a16="http://schemas.microsoft.com/office/drawing/2014/main" val="1100512537"/>
                  </a:ext>
                </a:extLst>
              </a:tr>
              <a:tr h="838927">
                <a:tc>
                  <a:txBody>
                    <a:bodyPr/>
                    <a:lstStyle/>
                    <a:p>
                      <a:pPr algn="ctr"/>
                      <a:r>
                        <a:rPr lang="en-GB" sz="1200" b="1" dirty="0"/>
                        <a:t>17</a:t>
                      </a:r>
                    </a:p>
                  </a:txBody>
                  <a:tcPr marL="63305" marR="63305" marT="31653" marB="31653">
                    <a:solidFill>
                      <a:srgbClr val="F8CBAD"/>
                    </a:solidFill>
                  </a:tcPr>
                </a:tc>
                <a:tc>
                  <a:txBody>
                    <a:bodyPr/>
                    <a:lstStyle/>
                    <a:p>
                      <a:pPr algn="ctr"/>
                      <a:endParaRPr lang="en-GB" sz="1200" b="1" dirty="0"/>
                    </a:p>
                    <a:p>
                      <a:pPr algn="ctr"/>
                      <a:r>
                        <a:rPr lang="en-GB" sz="1200" b="1" dirty="0"/>
                        <a:t>Crucifixion</a:t>
                      </a:r>
                    </a:p>
                  </a:txBody>
                  <a:tcPr marL="63305" marR="63305" marT="31653" marB="31653">
                    <a:noFill/>
                  </a:tcPr>
                </a:tc>
                <a:tc>
                  <a:txBody>
                    <a:bodyPr/>
                    <a:lstStyle/>
                    <a:p>
                      <a:r>
                        <a:rPr lang="en-GB" sz="1200" b="0" i="0" kern="1200" dirty="0">
                          <a:solidFill>
                            <a:schemeClr val="tx1"/>
                          </a:solidFill>
                          <a:effectLst/>
                          <a:latin typeface="+mn-lt"/>
                          <a:ea typeface="+mn-ea"/>
                          <a:cs typeface="+mn-cs"/>
                        </a:rPr>
                        <a:t>An ancient form of execution in which a person was nailed or bound to a cross.</a:t>
                      </a:r>
                      <a:endParaRPr lang="en-GB" sz="1200" dirty="0"/>
                    </a:p>
                  </a:txBody>
                  <a:tcPr marL="63305" marR="63305" marT="31653" marB="31653"/>
                </a:tc>
                <a:extLst>
                  <a:ext uri="{0D108BD9-81ED-4DB2-BD59-A6C34878D82A}">
                    <a16:rowId xmlns:a16="http://schemas.microsoft.com/office/drawing/2014/main" val="1586032866"/>
                  </a:ext>
                </a:extLst>
              </a:tr>
              <a:tr h="838927">
                <a:tc>
                  <a:txBody>
                    <a:bodyPr/>
                    <a:lstStyle/>
                    <a:p>
                      <a:pPr algn="ctr"/>
                      <a:r>
                        <a:rPr lang="en-GB" sz="1200" b="1" dirty="0"/>
                        <a:t>18</a:t>
                      </a:r>
                    </a:p>
                  </a:txBody>
                  <a:tcPr marL="63305" marR="63305" marT="31653" marB="31653">
                    <a:solidFill>
                      <a:srgbClr val="F8CBAD"/>
                    </a:solidFill>
                  </a:tcPr>
                </a:tc>
                <a:tc>
                  <a:txBody>
                    <a:bodyPr/>
                    <a:lstStyle/>
                    <a:p>
                      <a:pPr algn="ctr"/>
                      <a:endParaRPr lang="en-GB" sz="1200" b="1" dirty="0"/>
                    </a:p>
                    <a:p>
                      <a:pPr algn="ctr"/>
                      <a:r>
                        <a:rPr lang="en-GB" sz="1200" b="1" dirty="0"/>
                        <a:t>Salvation</a:t>
                      </a:r>
                    </a:p>
                  </a:txBody>
                  <a:tcPr marL="63305" marR="63305" marT="31653" marB="31653">
                    <a:noFill/>
                  </a:tcPr>
                </a:tc>
                <a:tc>
                  <a:txBody>
                    <a:bodyPr/>
                    <a:lstStyle/>
                    <a:p>
                      <a:r>
                        <a:rPr lang="en-GB" sz="1200" b="0" i="0" kern="1200" dirty="0">
                          <a:solidFill>
                            <a:schemeClr val="tx1"/>
                          </a:solidFill>
                          <a:effectLst/>
                          <a:latin typeface="+mn-lt"/>
                          <a:ea typeface="+mn-ea"/>
                          <a:cs typeface="+mn-cs"/>
                        </a:rPr>
                        <a:t>Saving from sin and its consequences, believed by Christians to be brought about by faith in Jesus.</a:t>
                      </a:r>
                      <a:endParaRPr lang="en-GB" sz="1200" dirty="0"/>
                    </a:p>
                  </a:txBody>
                  <a:tcPr marL="63305" marR="63305" marT="31653" marB="31653"/>
                </a:tc>
                <a:extLst>
                  <a:ext uri="{0D108BD9-81ED-4DB2-BD59-A6C34878D82A}">
                    <a16:rowId xmlns:a16="http://schemas.microsoft.com/office/drawing/2014/main" val="162273592"/>
                  </a:ext>
                </a:extLst>
              </a:tr>
              <a:tr h="838927">
                <a:tc>
                  <a:txBody>
                    <a:bodyPr/>
                    <a:lstStyle/>
                    <a:p>
                      <a:pPr algn="ctr"/>
                      <a:r>
                        <a:rPr lang="en-GB" sz="1200" b="1" dirty="0"/>
                        <a:t>19</a:t>
                      </a:r>
                    </a:p>
                  </a:txBody>
                  <a:tcPr marL="63305" marR="63305" marT="31653" marB="31653">
                    <a:solidFill>
                      <a:srgbClr val="F8CBAD"/>
                    </a:solidFill>
                  </a:tcPr>
                </a:tc>
                <a:tc>
                  <a:txBody>
                    <a:bodyPr/>
                    <a:lstStyle/>
                    <a:p>
                      <a:pPr algn="ctr"/>
                      <a:endParaRPr lang="en-GB" sz="1200" b="1" dirty="0"/>
                    </a:p>
                    <a:p>
                      <a:pPr algn="ctr"/>
                      <a:r>
                        <a:rPr lang="en-GB" sz="1200" b="1" dirty="0"/>
                        <a:t>Polytheism</a:t>
                      </a:r>
                    </a:p>
                  </a:txBody>
                  <a:tcPr marL="63305" marR="63305" marT="31653" marB="31653">
                    <a:noFill/>
                  </a:tcPr>
                </a:tc>
                <a:tc>
                  <a:txBody>
                    <a:bodyPr/>
                    <a:lstStyle/>
                    <a:p>
                      <a:endParaRPr lang="en-GB" sz="1200" dirty="0"/>
                    </a:p>
                    <a:p>
                      <a:r>
                        <a:rPr lang="en-GB" sz="1200" dirty="0"/>
                        <a:t>The belief in more than one god.</a:t>
                      </a:r>
                    </a:p>
                  </a:txBody>
                  <a:tcPr marL="63305" marR="63305" marT="31653" marB="31653"/>
                </a:tc>
                <a:extLst>
                  <a:ext uri="{0D108BD9-81ED-4DB2-BD59-A6C34878D82A}">
                    <a16:rowId xmlns:a16="http://schemas.microsoft.com/office/drawing/2014/main" val="4089601781"/>
                  </a:ext>
                </a:extLst>
              </a:tr>
              <a:tr h="540272">
                <a:tc>
                  <a:txBody>
                    <a:bodyPr/>
                    <a:lstStyle/>
                    <a:p>
                      <a:pPr algn="ctr"/>
                      <a:r>
                        <a:rPr lang="en-GB" sz="1200" b="1" dirty="0"/>
                        <a:t>20</a:t>
                      </a:r>
                    </a:p>
                  </a:txBody>
                  <a:tcPr marL="63305" marR="63305" marT="31653" marB="31653">
                    <a:solidFill>
                      <a:srgbClr val="F8CBAD"/>
                    </a:solidFill>
                  </a:tcPr>
                </a:tc>
                <a:tc>
                  <a:txBody>
                    <a:bodyPr/>
                    <a:lstStyle/>
                    <a:p>
                      <a:pPr algn="ctr"/>
                      <a:endParaRPr lang="en-GB" sz="1200" b="1" dirty="0"/>
                    </a:p>
                    <a:p>
                      <a:pPr algn="ctr"/>
                      <a:r>
                        <a:rPr lang="en-GB" sz="1200" b="1" dirty="0"/>
                        <a:t>Monotheism</a:t>
                      </a:r>
                    </a:p>
                  </a:txBody>
                  <a:tcPr marL="63305" marR="63305" marT="31653" marB="31653">
                    <a:noFill/>
                  </a:tcPr>
                </a:tc>
                <a:tc>
                  <a:txBody>
                    <a:bodyPr/>
                    <a:lstStyle/>
                    <a:p>
                      <a:endParaRPr lang="en-GB" sz="1200" dirty="0"/>
                    </a:p>
                    <a:p>
                      <a:r>
                        <a:rPr lang="en-GB" sz="1200" dirty="0"/>
                        <a:t>The belief in one God.</a:t>
                      </a:r>
                    </a:p>
                  </a:txBody>
                  <a:tcPr marL="63305" marR="63305" marT="31653" marB="31653"/>
                </a:tc>
                <a:extLst>
                  <a:ext uri="{0D108BD9-81ED-4DB2-BD59-A6C34878D82A}">
                    <a16:rowId xmlns:a16="http://schemas.microsoft.com/office/drawing/2014/main" val="2267974638"/>
                  </a:ext>
                </a:extLst>
              </a:tr>
            </a:tbl>
          </a:graphicData>
        </a:graphic>
      </p:graphicFrame>
      <p:sp>
        <p:nvSpPr>
          <p:cNvPr id="6" name="TextBox 5">
            <a:extLst>
              <a:ext uri="{FF2B5EF4-FFF2-40B4-BE49-F238E27FC236}">
                <a16:creationId xmlns:a16="http://schemas.microsoft.com/office/drawing/2014/main" id="{F7FAB52F-D287-47C2-884D-8AE64C4C162E}"/>
              </a:ext>
            </a:extLst>
          </p:cNvPr>
          <p:cNvSpPr txBox="1"/>
          <p:nvPr/>
        </p:nvSpPr>
        <p:spPr>
          <a:xfrm>
            <a:off x="3407558" y="1657350"/>
            <a:ext cx="3432746" cy="6810326"/>
          </a:xfrm>
          <a:prstGeom prst="rect">
            <a:avLst/>
          </a:prstGeom>
          <a:noFill/>
        </p:spPr>
        <p:txBody>
          <a:bodyPr wrap="square">
            <a:spAutoFit/>
          </a:bodyPr>
          <a:lstStyle/>
          <a:p>
            <a:r>
              <a:rPr lang="en-GB" sz="1200" dirty="0"/>
              <a:t>Task: Use look, cover, write, check for these 10 key words.</a:t>
            </a: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Follow these instructions to ensure the perfect standard: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title of the subject and the day’s date in your home learning book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the sub-title of the section of the KO that you are focusing on and underline with a ruler</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Write out the key words you have been told to do with two spaces in between each one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Focus on just one key term and cover the others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Read the definition of the first key word in your head</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it up and say it back to yourself</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 and check you said it correctly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this stage with the rest of the definitions</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Now cover all the definitions and write them all out from memory</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Uncover the definitions and using a green pen correct any mistakes you may have made</a:t>
            </a:r>
            <a:endParaRPr lang="en-GB" sz="12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252424"/>
                </a:solidFill>
                <a:effectLst/>
                <a:latin typeface="Segoe UI" panose="020B0502040204020203" pitchFamily="34" charset="0"/>
                <a:ea typeface="Times New Roman" panose="02020603050405020304" pitchFamily="18" charset="0"/>
                <a:cs typeface="Times New Roman" panose="02020603050405020304" pitchFamily="18" charset="0"/>
              </a:rPr>
              <a:t>REPEAT UNTIL YOU ARE WORD PERFECT!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sp>
        <p:nvSpPr>
          <p:cNvPr id="7" name="TextBox 6">
            <a:extLst>
              <a:ext uri="{FF2B5EF4-FFF2-40B4-BE49-F238E27FC236}">
                <a16:creationId xmlns:a16="http://schemas.microsoft.com/office/drawing/2014/main" id="{9571F434-002F-4FF4-9BD3-A761D8956C98}"/>
              </a:ext>
            </a:extLst>
          </p:cNvPr>
          <p:cNvSpPr txBox="1"/>
          <p:nvPr/>
        </p:nvSpPr>
        <p:spPr>
          <a:xfrm>
            <a:off x="0" y="160237"/>
            <a:ext cx="5589270" cy="923330"/>
          </a:xfrm>
          <a:prstGeom prst="rect">
            <a:avLst/>
          </a:prstGeom>
          <a:noFill/>
        </p:spPr>
        <p:txBody>
          <a:bodyPr wrap="square" rtlCol="0">
            <a:spAutoFit/>
          </a:bodyPr>
          <a:lstStyle/>
          <a:p>
            <a:r>
              <a:rPr lang="en-GB" b="1" dirty="0"/>
              <a:t>Origins of Abrahamic Faiths Homework 7: Key words</a:t>
            </a:r>
          </a:p>
          <a:p>
            <a:endParaRPr lang="en-GB" dirty="0"/>
          </a:p>
          <a:p>
            <a:r>
              <a:rPr lang="en-GB" dirty="0"/>
              <a:t>Due:</a:t>
            </a:r>
          </a:p>
        </p:txBody>
      </p:sp>
    </p:spTree>
    <p:extLst>
      <p:ext uri="{BB962C8B-B14F-4D97-AF65-F5344CB8AC3E}">
        <p14:creationId xmlns:p14="http://schemas.microsoft.com/office/powerpoint/2010/main" val="3535174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DCC98D-118C-4FC0-BDDF-975099E81EAA}"/>
              </a:ext>
            </a:extLst>
          </p:cNvPr>
          <p:cNvSpPr txBox="1"/>
          <p:nvPr/>
        </p:nvSpPr>
        <p:spPr>
          <a:xfrm>
            <a:off x="0" y="63255"/>
            <a:ext cx="5589270" cy="923330"/>
          </a:xfrm>
          <a:prstGeom prst="rect">
            <a:avLst/>
          </a:prstGeom>
          <a:noFill/>
        </p:spPr>
        <p:txBody>
          <a:bodyPr wrap="square" rtlCol="0">
            <a:spAutoFit/>
          </a:bodyPr>
          <a:lstStyle/>
          <a:p>
            <a:r>
              <a:rPr lang="en-GB" b="1" dirty="0"/>
              <a:t>Origins of Abrahamic Faiths Homework 8: Seneca</a:t>
            </a:r>
          </a:p>
          <a:p>
            <a:endParaRPr lang="en-GB" dirty="0"/>
          </a:p>
          <a:p>
            <a:r>
              <a:rPr lang="en-GB" dirty="0"/>
              <a:t>Due:</a:t>
            </a:r>
          </a:p>
        </p:txBody>
      </p:sp>
      <p:sp>
        <p:nvSpPr>
          <p:cNvPr id="8" name="TextBox 7">
            <a:extLst>
              <a:ext uri="{FF2B5EF4-FFF2-40B4-BE49-F238E27FC236}">
                <a16:creationId xmlns:a16="http://schemas.microsoft.com/office/drawing/2014/main" id="{56283097-EF09-4E6D-ABB4-DA31B89C5730}"/>
              </a:ext>
            </a:extLst>
          </p:cNvPr>
          <p:cNvSpPr txBox="1"/>
          <p:nvPr/>
        </p:nvSpPr>
        <p:spPr>
          <a:xfrm>
            <a:off x="227038" y="1608269"/>
            <a:ext cx="6403923" cy="3785652"/>
          </a:xfrm>
          <a:prstGeom prst="rect">
            <a:avLst/>
          </a:prstGeom>
          <a:noFill/>
          <a:ln>
            <a:solidFill>
              <a:schemeClr val="tx1"/>
            </a:solidFill>
          </a:ln>
        </p:spPr>
        <p:txBody>
          <a:bodyPr wrap="square" rtlCol="0">
            <a:spAutoFit/>
          </a:bodyPr>
          <a:lstStyle/>
          <a:p>
            <a:r>
              <a:rPr lang="en-GB" sz="2000" b="1" dirty="0"/>
              <a:t>Task: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Your teacher has set up a Seneca quiz (1.5-1.7).</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Please head to Teams to access the quiz by clicking on the link.</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This should take you 20-30 minutes.</a:t>
            </a:r>
          </a:p>
          <a:p>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solidFill>
                  <a:srgbClr val="252424"/>
                </a:solidFill>
                <a:latin typeface="Calibri" panose="020F0502020204030204" pitchFamily="34" charset="0"/>
                <a:ea typeface="Calibri" panose="020F0502020204030204" pitchFamily="34" charset="0"/>
                <a:cs typeface="Times New Roman" panose="02020603050405020304" pitchFamily="18" charset="0"/>
              </a:rPr>
              <a:t>If you have any issues logging on to Teams or Seneca, please contact your teacher(s), IT or Head of Year immediately.</a:t>
            </a:r>
            <a:endParaRPr lang="en-GB" sz="2000" dirty="0">
              <a:solidFill>
                <a:srgbClr val="252424"/>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53385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A471AC5934984596652C01BEA8936A" ma:contentTypeVersion="12" ma:contentTypeDescription="Create a new document." ma:contentTypeScope="" ma:versionID="feb26af90ac905e2bca557270678a4bc">
  <xsd:schema xmlns:xsd="http://www.w3.org/2001/XMLSchema" xmlns:xs="http://www.w3.org/2001/XMLSchema" xmlns:p="http://schemas.microsoft.com/office/2006/metadata/properties" xmlns:ns2="18999902-e0e1-46b9-8069-9040d1208bed" xmlns:ns3="936c6605-b322-41ae-92d4-b4baec53c1b0" targetNamespace="http://schemas.microsoft.com/office/2006/metadata/properties" ma:root="true" ma:fieldsID="3c177ba93cd2f09d614108502ab0b545" ns2:_="" ns3:_="">
    <xsd:import namespace="18999902-e0e1-46b9-8069-9040d1208bed"/>
    <xsd:import namespace="936c6605-b322-41ae-92d4-b4baec53c1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99902-e0e1-46b9-8069-9040d1208b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6c6605-b322-41ae-92d4-b4baec53c1b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8A70D3-4F75-4788-A5AE-3C87DC03C3DB}">
  <ds:schemaRefs>
    <ds:schemaRef ds:uri="http://schemas.microsoft.com/sharepoint/v3/contenttype/forms"/>
  </ds:schemaRefs>
</ds:datastoreItem>
</file>

<file path=customXml/itemProps2.xml><?xml version="1.0" encoding="utf-8"?>
<ds:datastoreItem xmlns:ds="http://schemas.openxmlformats.org/officeDocument/2006/customXml" ds:itemID="{DB7D0C16-B901-46BB-8D14-8F458838144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637D5B6-F93B-4386-97E6-94B7C7792C70}"/>
</file>

<file path=docProps/app.xml><?xml version="1.0" encoding="utf-8"?>
<Properties xmlns="http://schemas.openxmlformats.org/officeDocument/2006/extended-properties" xmlns:vt="http://schemas.openxmlformats.org/officeDocument/2006/docPropsVTypes">
  <TotalTime>176</TotalTime>
  <Words>9731</Words>
  <Application>Microsoft Office PowerPoint</Application>
  <PresentationFormat>A4 Paper (210x297 mm)</PresentationFormat>
  <Paragraphs>985</Paragraphs>
  <Slides>38</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38</vt:i4>
      </vt:variant>
    </vt:vector>
  </HeadingPairs>
  <TitlesOfParts>
    <vt:vector size="52" baseType="lpstr">
      <vt:lpstr>Arial</vt:lpstr>
      <vt:lpstr>Calibri</vt:lpstr>
      <vt:lpstr>Calibri Light</vt:lpstr>
      <vt:lpstr>Cambria</vt:lpstr>
      <vt:lpstr>Courier New</vt:lpstr>
      <vt:lpstr>georgia</vt:lpstr>
      <vt:lpstr>Graphik</vt:lpstr>
      <vt:lpstr>hurme_no2-webfont</vt:lpstr>
      <vt:lpstr>Libertinus Sans</vt:lpstr>
      <vt:lpstr>ReithSans</vt:lpstr>
      <vt:lpstr>Segoe UI</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Owen</dc:creator>
  <cp:lastModifiedBy>Nicola Owen</cp:lastModifiedBy>
  <cp:revision>10</cp:revision>
  <dcterms:created xsi:type="dcterms:W3CDTF">2021-11-02T14:28:51Z</dcterms:created>
  <dcterms:modified xsi:type="dcterms:W3CDTF">2022-07-06T14:18:58Z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0x010100E7A471AC5934984596652C01BEA8936A</vt:lpwstr>
  </property>
</Properties>
</file>